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97" r:id="rId5"/>
    <p:sldMasterId id="2147483695" r:id="rId6"/>
    <p:sldMasterId id="2147483684" r:id="rId7"/>
  </p:sldMasterIdLst>
  <p:notesMasterIdLst>
    <p:notesMasterId r:id="rId33"/>
  </p:notesMasterIdLst>
  <p:handoutMasterIdLst>
    <p:handoutMasterId r:id="rId34"/>
  </p:handoutMasterIdLst>
  <p:sldIdLst>
    <p:sldId id="271" r:id="rId8"/>
    <p:sldId id="272" r:id="rId9"/>
    <p:sldId id="259" r:id="rId10"/>
    <p:sldId id="269" r:id="rId11"/>
    <p:sldId id="270" r:id="rId12"/>
    <p:sldId id="273" r:id="rId13"/>
    <p:sldId id="261" r:id="rId14"/>
    <p:sldId id="280" r:id="rId15"/>
    <p:sldId id="267" r:id="rId16"/>
    <p:sldId id="278" r:id="rId17"/>
    <p:sldId id="284" r:id="rId18"/>
    <p:sldId id="276" r:id="rId19"/>
    <p:sldId id="285" r:id="rId20"/>
    <p:sldId id="277" r:id="rId21"/>
    <p:sldId id="275" r:id="rId22"/>
    <p:sldId id="288" r:id="rId23"/>
    <p:sldId id="281" r:id="rId24"/>
    <p:sldId id="286" r:id="rId25"/>
    <p:sldId id="287" r:id="rId26"/>
    <p:sldId id="289" r:id="rId27"/>
    <p:sldId id="290" r:id="rId28"/>
    <p:sldId id="291" r:id="rId29"/>
    <p:sldId id="292" r:id="rId30"/>
    <p:sldId id="293" r:id="rId31"/>
    <p:sldId id="265"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efore the session" id="{9248E0E9-B469-42C5-B521-34DBB63F9E0C}">
          <p14:sldIdLst>
            <p14:sldId id="271"/>
            <p14:sldId id="272"/>
            <p14:sldId id="259"/>
            <p14:sldId id="269"/>
            <p14:sldId id="270"/>
          </p14:sldIdLst>
        </p14:section>
        <p14:section name="The session" id="{9BCE8471-468A-4538-82B3-E4E62B0A593E}">
          <p14:sldIdLst>
            <p14:sldId id="273"/>
            <p14:sldId id="261"/>
            <p14:sldId id="280"/>
            <p14:sldId id="267"/>
            <p14:sldId id="278"/>
            <p14:sldId id="284"/>
            <p14:sldId id="276"/>
            <p14:sldId id="285"/>
            <p14:sldId id="277"/>
            <p14:sldId id="275"/>
            <p14:sldId id="288"/>
            <p14:sldId id="281"/>
            <p14:sldId id="286"/>
            <p14:sldId id="287"/>
            <p14:sldId id="289"/>
            <p14:sldId id="290"/>
            <p14:sldId id="291"/>
            <p14:sldId id="292"/>
            <p14:sldId id="293"/>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6297"/>
    <a:srgbClr val="000000"/>
    <a:srgbClr val="3B2B46"/>
    <a:srgbClr val="FFFFFF"/>
    <a:srgbClr val="346296"/>
    <a:srgbClr val="E646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C74618-593F-4E4E-8F08-457382A76DB3}" v="21" dt="2024-06-14T11:32:50.03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7" autoAdjust="0"/>
    <p:restoredTop sz="80866" autoAdjust="0"/>
  </p:normalViewPr>
  <p:slideViewPr>
    <p:cSldViewPr snapToGrid="0">
      <p:cViewPr varScale="1">
        <p:scale>
          <a:sx n="90" d="100"/>
          <a:sy n="90" d="100"/>
        </p:scale>
        <p:origin x="1356" y="9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200" d="100"/>
          <a:sy n="200" d="100"/>
        </p:scale>
        <p:origin x="1392" y="1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microsoft.com/office/2015/10/relationships/revisionInfo" Target="revisionInfo.xml"/><Relationship Id="rId21" Type="http://schemas.openxmlformats.org/officeDocument/2006/relationships/slide" Target="slides/slide14.xml"/><Relationship Id="rId34"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presProps" Target="presProps.xml"/><Relationship Id="rId8" Type="http://schemas.openxmlformats.org/officeDocument/2006/relationships/slide" Target="slides/slide1.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6C148CE-5459-48C2-98D4-8906E74205DD}"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CAD59E2E-D8B8-4F13-9D73-4B8BB2CE4A7C}">
      <dgm:prSet/>
      <dgm:spPr/>
      <dgm:t>
        <a:bodyPr/>
        <a:lstStyle/>
        <a:p>
          <a:r>
            <a:rPr lang="en-GB" dirty="0"/>
            <a:t>If I am the smartest person in this room;</a:t>
          </a:r>
          <a:br>
            <a:rPr lang="en-GB" dirty="0"/>
          </a:br>
          <a:r>
            <a:rPr lang="en-GB" dirty="0"/>
            <a:t>I am in the wrong room.</a:t>
          </a:r>
          <a:endParaRPr lang="en-US" dirty="0"/>
        </a:p>
      </dgm:t>
    </dgm:pt>
    <dgm:pt modelId="{ACCC623D-EBDA-4A16-9EB2-4CA7B1BCCBA4}" type="parTrans" cxnId="{CEBC46F2-D38A-4B09-85D3-98244B10B896}">
      <dgm:prSet/>
      <dgm:spPr/>
      <dgm:t>
        <a:bodyPr/>
        <a:lstStyle/>
        <a:p>
          <a:endParaRPr lang="en-US"/>
        </a:p>
      </dgm:t>
    </dgm:pt>
    <dgm:pt modelId="{C234AAA4-F7D2-428F-9679-DF4A3EA25C06}" type="sibTrans" cxnId="{CEBC46F2-D38A-4B09-85D3-98244B10B896}">
      <dgm:prSet/>
      <dgm:spPr/>
      <dgm:t>
        <a:bodyPr/>
        <a:lstStyle/>
        <a:p>
          <a:endParaRPr lang="en-US"/>
        </a:p>
      </dgm:t>
    </dgm:pt>
    <dgm:pt modelId="{1C1CBF67-43E8-42A6-B838-8BA35B580C1A}">
      <dgm:prSet/>
      <dgm:spPr/>
      <dgm:t>
        <a:bodyPr/>
        <a:lstStyle/>
        <a:p>
          <a:r>
            <a:rPr lang="en-GB" dirty="0"/>
            <a:t>Have questions or additions? Shout! </a:t>
          </a:r>
          <a:br>
            <a:rPr lang="en-GB" dirty="0"/>
          </a:br>
          <a:r>
            <a:rPr lang="en-GB" dirty="0"/>
            <a:t>(if the answer takes too much room, we will shift it to the end the session)</a:t>
          </a:r>
          <a:endParaRPr lang="en-US" dirty="0"/>
        </a:p>
      </dgm:t>
    </dgm:pt>
    <dgm:pt modelId="{3FF604ED-D550-4010-8DE8-0C6E9C312DA6}" type="parTrans" cxnId="{F4B13203-26F4-42EB-8166-2905437F1E2E}">
      <dgm:prSet/>
      <dgm:spPr/>
      <dgm:t>
        <a:bodyPr/>
        <a:lstStyle/>
        <a:p>
          <a:endParaRPr lang="en-US"/>
        </a:p>
      </dgm:t>
    </dgm:pt>
    <dgm:pt modelId="{679BCF7F-1274-4768-AB49-AEB58345417E}" type="sibTrans" cxnId="{F4B13203-26F4-42EB-8166-2905437F1E2E}">
      <dgm:prSet/>
      <dgm:spPr/>
      <dgm:t>
        <a:bodyPr/>
        <a:lstStyle/>
        <a:p>
          <a:endParaRPr lang="en-US"/>
        </a:p>
      </dgm:t>
    </dgm:pt>
    <dgm:pt modelId="{2ECDF7C1-583E-4B57-9774-232847014BB2}" type="pres">
      <dgm:prSet presAssocID="{B6C148CE-5459-48C2-98D4-8906E74205DD}" presName="vert0" presStyleCnt="0">
        <dgm:presLayoutVars>
          <dgm:dir/>
          <dgm:animOne val="branch"/>
          <dgm:animLvl val="lvl"/>
        </dgm:presLayoutVars>
      </dgm:prSet>
      <dgm:spPr/>
    </dgm:pt>
    <dgm:pt modelId="{27C96088-AE5D-4788-8795-258D398CDD83}" type="pres">
      <dgm:prSet presAssocID="{CAD59E2E-D8B8-4F13-9D73-4B8BB2CE4A7C}" presName="thickLine" presStyleLbl="alignNode1" presStyleIdx="0" presStyleCnt="2"/>
      <dgm:spPr/>
    </dgm:pt>
    <dgm:pt modelId="{7CD65C71-C376-4984-898F-953859D5EB2A}" type="pres">
      <dgm:prSet presAssocID="{CAD59E2E-D8B8-4F13-9D73-4B8BB2CE4A7C}" presName="horz1" presStyleCnt="0"/>
      <dgm:spPr/>
    </dgm:pt>
    <dgm:pt modelId="{CB9376E5-12B0-416B-9F47-6B75079DCA83}" type="pres">
      <dgm:prSet presAssocID="{CAD59E2E-D8B8-4F13-9D73-4B8BB2CE4A7C}" presName="tx1" presStyleLbl="revTx" presStyleIdx="0" presStyleCnt="2"/>
      <dgm:spPr/>
    </dgm:pt>
    <dgm:pt modelId="{1250BAD1-E70B-48FA-ACA7-01B3B244146F}" type="pres">
      <dgm:prSet presAssocID="{CAD59E2E-D8B8-4F13-9D73-4B8BB2CE4A7C}" presName="vert1" presStyleCnt="0"/>
      <dgm:spPr/>
    </dgm:pt>
    <dgm:pt modelId="{5FE5CDED-E82F-411A-AB7D-5DF67B82CD5F}" type="pres">
      <dgm:prSet presAssocID="{1C1CBF67-43E8-42A6-B838-8BA35B580C1A}" presName="thickLine" presStyleLbl="alignNode1" presStyleIdx="1" presStyleCnt="2"/>
      <dgm:spPr/>
    </dgm:pt>
    <dgm:pt modelId="{7C864E17-03CC-4CD8-90BF-AA9CBD2EEBBD}" type="pres">
      <dgm:prSet presAssocID="{1C1CBF67-43E8-42A6-B838-8BA35B580C1A}" presName="horz1" presStyleCnt="0"/>
      <dgm:spPr/>
    </dgm:pt>
    <dgm:pt modelId="{414983F0-0B5B-4ED3-9B80-7286427C6866}" type="pres">
      <dgm:prSet presAssocID="{1C1CBF67-43E8-42A6-B838-8BA35B580C1A}" presName="tx1" presStyleLbl="revTx" presStyleIdx="1" presStyleCnt="2"/>
      <dgm:spPr/>
    </dgm:pt>
    <dgm:pt modelId="{868EA4B5-DFC5-4989-AE0F-3235B798BBD7}" type="pres">
      <dgm:prSet presAssocID="{1C1CBF67-43E8-42A6-B838-8BA35B580C1A}" presName="vert1" presStyleCnt="0"/>
      <dgm:spPr/>
    </dgm:pt>
  </dgm:ptLst>
  <dgm:cxnLst>
    <dgm:cxn modelId="{F4B13203-26F4-42EB-8166-2905437F1E2E}" srcId="{B6C148CE-5459-48C2-98D4-8906E74205DD}" destId="{1C1CBF67-43E8-42A6-B838-8BA35B580C1A}" srcOrd="1" destOrd="0" parTransId="{3FF604ED-D550-4010-8DE8-0C6E9C312DA6}" sibTransId="{679BCF7F-1274-4768-AB49-AEB58345417E}"/>
    <dgm:cxn modelId="{03D1E34F-1FDC-42E9-AEE3-976B6B3408BD}" type="presOf" srcId="{1C1CBF67-43E8-42A6-B838-8BA35B580C1A}" destId="{414983F0-0B5B-4ED3-9B80-7286427C6866}" srcOrd="0" destOrd="0" presId="urn:microsoft.com/office/officeart/2008/layout/LinedList"/>
    <dgm:cxn modelId="{14C0C376-EF7F-4753-BD1E-80FF33A2F3D8}" type="presOf" srcId="{CAD59E2E-D8B8-4F13-9D73-4B8BB2CE4A7C}" destId="{CB9376E5-12B0-416B-9F47-6B75079DCA83}" srcOrd="0" destOrd="0" presId="urn:microsoft.com/office/officeart/2008/layout/LinedList"/>
    <dgm:cxn modelId="{26544181-2D5C-48A1-85AF-607EAA46CD85}" type="presOf" srcId="{B6C148CE-5459-48C2-98D4-8906E74205DD}" destId="{2ECDF7C1-583E-4B57-9774-232847014BB2}" srcOrd="0" destOrd="0" presId="urn:microsoft.com/office/officeart/2008/layout/LinedList"/>
    <dgm:cxn modelId="{CEBC46F2-D38A-4B09-85D3-98244B10B896}" srcId="{B6C148CE-5459-48C2-98D4-8906E74205DD}" destId="{CAD59E2E-D8B8-4F13-9D73-4B8BB2CE4A7C}" srcOrd="0" destOrd="0" parTransId="{ACCC623D-EBDA-4A16-9EB2-4CA7B1BCCBA4}" sibTransId="{C234AAA4-F7D2-428F-9679-DF4A3EA25C06}"/>
    <dgm:cxn modelId="{B5395404-0D4C-430D-B65A-CAD77AF354C1}" type="presParOf" srcId="{2ECDF7C1-583E-4B57-9774-232847014BB2}" destId="{27C96088-AE5D-4788-8795-258D398CDD83}" srcOrd="0" destOrd="0" presId="urn:microsoft.com/office/officeart/2008/layout/LinedList"/>
    <dgm:cxn modelId="{14821264-29A7-41FA-A24B-585F78C8D0D3}" type="presParOf" srcId="{2ECDF7C1-583E-4B57-9774-232847014BB2}" destId="{7CD65C71-C376-4984-898F-953859D5EB2A}" srcOrd="1" destOrd="0" presId="urn:microsoft.com/office/officeart/2008/layout/LinedList"/>
    <dgm:cxn modelId="{DA49D99F-0937-41F4-8747-FFE1D12D4194}" type="presParOf" srcId="{7CD65C71-C376-4984-898F-953859D5EB2A}" destId="{CB9376E5-12B0-416B-9F47-6B75079DCA83}" srcOrd="0" destOrd="0" presId="urn:microsoft.com/office/officeart/2008/layout/LinedList"/>
    <dgm:cxn modelId="{4F046CE9-B0E0-4F2A-ABC6-AB392B128DD2}" type="presParOf" srcId="{7CD65C71-C376-4984-898F-953859D5EB2A}" destId="{1250BAD1-E70B-48FA-ACA7-01B3B244146F}" srcOrd="1" destOrd="0" presId="urn:microsoft.com/office/officeart/2008/layout/LinedList"/>
    <dgm:cxn modelId="{520F3DCD-08C8-4F8A-9B48-A8FBA7BFCE00}" type="presParOf" srcId="{2ECDF7C1-583E-4B57-9774-232847014BB2}" destId="{5FE5CDED-E82F-411A-AB7D-5DF67B82CD5F}" srcOrd="2" destOrd="0" presId="urn:microsoft.com/office/officeart/2008/layout/LinedList"/>
    <dgm:cxn modelId="{397A7CA8-65FF-4FC6-B0D9-EA5BAD25AA80}" type="presParOf" srcId="{2ECDF7C1-583E-4B57-9774-232847014BB2}" destId="{7C864E17-03CC-4CD8-90BF-AA9CBD2EEBBD}" srcOrd="3" destOrd="0" presId="urn:microsoft.com/office/officeart/2008/layout/LinedList"/>
    <dgm:cxn modelId="{8923A26A-0C43-4D6B-B2EB-A7DFF64893EC}" type="presParOf" srcId="{7C864E17-03CC-4CD8-90BF-AA9CBD2EEBBD}" destId="{414983F0-0B5B-4ED3-9B80-7286427C6866}" srcOrd="0" destOrd="0" presId="urn:microsoft.com/office/officeart/2008/layout/LinedList"/>
    <dgm:cxn modelId="{1E53024C-611F-47BC-ACA1-209228F7B465}" type="presParOf" srcId="{7C864E17-03CC-4CD8-90BF-AA9CBD2EEBBD}" destId="{868EA4B5-DFC5-4989-AE0F-3235B798BBD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C96088-AE5D-4788-8795-258D398CDD83}">
      <dsp:nvSpPr>
        <dsp:cNvPr id="0" name=""/>
        <dsp:cNvSpPr/>
      </dsp:nvSpPr>
      <dsp:spPr>
        <a:xfrm>
          <a:off x="0" y="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9376E5-12B0-416B-9F47-6B75079DCA83}">
      <dsp:nvSpPr>
        <dsp:cNvPr id="0" name=""/>
        <dsp:cNvSpPr/>
      </dsp:nvSpPr>
      <dsp:spPr>
        <a:xfrm>
          <a:off x="0" y="0"/>
          <a:ext cx="10515600" cy="217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830" tIns="163830" rIns="163830" bIns="163830" numCol="1" spcCol="1270" anchor="t" anchorCtr="0">
          <a:noAutofit/>
        </a:bodyPr>
        <a:lstStyle/>
        <a:p>
          <a:pPr marL="0" lvl="0" indent="0" algn="l" defTabSz="1911350">
            <a:lnSpc>
              <a:spcPct val="90000"/>
            </a:lnSpc>
            <a:spcBef>
              <a:spcPct val="0"/>
            </a:spcBef>
            <a:spcAft>
              <a:spcPct val="35000"/>
            </a:spcAft>
            <a:buNone/>
          </a:pPr>
          <a:r>
            <a:rPr lang="en-GB" sz="4300" kern="1200" dirty="0"/>
            <a:t>If I am the smartest person in this room;</a:t>
          </a:r>
          <a:br>
            <a:rPr lang="en-GB" sz="4300" kern="1200" dirty="0"/>
          </a:br>
          <a:r>
            <a:rPr lang="en-GB" sz="4300" kern="1200" dirty="0"/>
            <a:t>I am in the wrong room.</a:t>
          </a:r>
          <a:endParaRPr lang="en-US" sz="4300" kern="1200" dirty="0"/>
        </a:p>
      </dsp:txBody>
      <dsp:txXfrm>
        <a:off x="0" y="0"/>
        <a:ext cx="10515600" cy="2175669"/>
      </dsp:txXfrm>
    </dsp:sp>
    <dsp:sp modelId="{5FE5CDED-E82F-411A-AB7D-5DF67B82CD5F}">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4983F0-0B5B-4ED3-9B80-7286427C6866}">
      <dsp:nvSpPr>
        <dsp:cNvPr id="0" name=""/>
        <dsp:cNvSpPr/>
      </dsp:nvSpPr>
      <dsp:spPr>
        <a:xfrm>
          <a:off x="0" y="2175669"/>
          <a:ext cx="10515600" cy="217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830" tIns="163830" rIns="163830" bIns="163830" numCol="1" spcCol="1270" anchor="t" anchorCtr="0">
          <a:noAutofit/>
        </a:bodyPr>
        <a:lstStyle/>
        <a:p>
          <a:pPr marL="0" lvl="0" indent="0" algn="l" defTabSz="1911350">
            <a:lnSpc>
              <a:spcPct val="90000"/>
            </a:lnSpc>
            <a:spcBef>
              <a:spcPct val="0"/>
            </a:spcBef>
            <a:spcAft>
              <a:spcPct val="35000"/>
            </a:spcAft>
            <a:buNone/>
          </a:pPr>
          <a:r>
            <a:rPr lang="en-GB" sz="4300" kern="1200" dirty="0"/>
            <a:t>Have questions or additions? Shout! </a:t>
          </a:r>
          <a:br>
            <a:rPr lang="en-GB" sz="4300" kern="1200" dirty="0"/>
          </a:br>
          <a:r>
            <a:rPr lang="en-GB" sz="4300" kern="1200" dirty="0"/>
            <a:t>(if the answer takes too much room, we will shift it to the end the session)</a:t>
          </a:r>
          <a:endParaRPr lang="en-US" sz="4300" kern="1200" dirty="0"/>
        </a:p>
      </dsp:txBody>
      <dsp:txXfrm>
        <a:off x="0" y="2175669"/>
        <a:ext cx="10515600" cy="217566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BDC4E67-8CB2-26CB-9842-22F9A691D9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a:extLst>
              <a:ext uri="{FF2B5EF4-FFF2-40B4-BE49-F238E27FC236}">
                <a16:creationId xmlns:a16="http://schemas.microsoft.com/office/drawing/2014/main" id="{CE31EB5F-53B0-CDA3-72A4-3FA9BE40D0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440670-43D7-400A-ABC5-B69E064DBB37}" type="datetimeFigureOut">
              <a:rPr lang="en-GB" smtClean="0"/>
              <a:t>17/06/2024</a:t>
            </a:fld>
            <a:endParaRPr lang="en-GB"/>
          </a:p>
        </p:txBody>
      </p:sp>
      <p:sp>
        <p:nvSpPr>
          <p:cNvPr id="4" name="Espace réservé du pied de page 3">
            <a:extLst>
              <a:ext uri="{FF2B5EF4-FFF2-40B4-BE49-F238E27FC236}">
                <a16:creationId xmlns:a16="http://schemas.microsoft.com/office/drawing/2014/main" id="{00EB1E06-E4F0-A1A2-1EFB-AD58FA1AF7A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Espace réservé du numéro de diapositive 4">
            <a:extLst>
              <a:ext uri="{FF2B5EF4-FFF2-40B4-BE49-F238E27FC236}">
                <a16:creationId xmlns:a16="http://schemas.microsoft.com/office/drawing/2014/main" id="{47061963-6110-4C16-C593-C8C56E4881C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274045-2E90-4839-9E75-1C1FCF04B584}" type="slidenum">
              <a:rPr lang="en-GB" smtClean="0"/>
              <a:t>‹#›</a:t>
            </a:fld>
            <a:endParaRPr lang="en-GB"/>
          </a:p>
        </p:txBody>
      </p:sp>
    </p:spTree>
    <p:extLst>
      <p:ext uri="{BB962C8B-B14F-4D97-AF65-F5344CB8AC3E}">
        <p14:creationId xmlns:p14="http://schemas.microsoft.com/office/powerpoint/2010/main" val="21401830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g>
</file>

<file path=ppt/media/image13.png>
</file>

<file path=ppt/media/image14.jpeg>
</file>

<file path=ppt/media/image15.png>
</file>

<file path=ppt/media/image16.png>
</file>

<file path=ppt/media/image17.png>
</file>

<file path=ppt/media/image2.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B03A4-75C9-4E3D-9183-2102CA9AEC33}" type="datetimeFigureOut">
              <a:rPr lang="en-GB" smtClean="0"/>
              <a:t>17/06/2024</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39206-A81D-4F76-8486-302187992F73}" type="slidenum">
              <a:rPr lang="en-GB" smtClean="0"/>
              <a:t>‹#›</a:t>
            </a:fld>
            <a:endParaRPr lang="en-GB"/>
          </a:p>
        </p:txBody>
      </p:sp>
    </p:spTree>
    <p:extLst>
      <p:ext uri="{BB962C8B-B14F-4D97-AF65-F5344CB8AC3E}">
        <p14:creationId xmlns:p14="http://schemas.microsoft.com/office/powerpoint/2010/main" val="3230807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High-bandwidth_Digital_Content_Protection" TargetMode="External"/><Relationship Id="rId2" Type="http://schemas.openxmlformats.org/officeDocument/2006/relationships/slide" Target="../slides/slide1.xml"/><Relationship Id="rId1" Type="http://schemas.openxmlformats.org/officeDocument/2006/relationships/notesMaster" Target="../notesMasters/notesMaster1.xml"/><Relationship Id="rId5" Type="http://schemas.openxmlformats.org/officeDocument/2006/relationships/hyperlink" Target="https://vimeo.com/thorstenbutz/byourself" TargetMode="External"/><Relationship Id="rId4" Type="http://schemas.openxmlformats.org/officeDocument/2006/relationships/image" Target="../media/image7.png"/></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a:xfrm>
            <a:off x="685800" y="4400549"/>
            <a:ext cx="2743200" cy="4467225"/>
          </a:xfrm>
        </p:spPr>
        <p:txBody>
          <a:bodyPr/>
          <a:lstStyle/>
          <a:p>
            <a:pPr>
              <a:lnSpc>
                <a:spcPct val="110000"/>
              </a:lnSpc>
            </a:pPr>
            <a:r>
              <a:rPr lang="en-US" sz="900" b="1">
                <a:latin typeface="Aptos" panose="020B0004020202020204" pitchFamily="34" charset="0"/>
              </a:rPr>
              <a:t>The fine print (additional information)</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Why should you care about HDCP? </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a:t>
            </a:r>
            <a:r>
              <a:rPr lang="en-US" sz="900" i="1">
                <a:latin typeface="Aptos" panose="020B0004020202020204" pitchFamily="34" charset="0"/>
              </a:rPr>
              <a:t>High-bandwidth Digital Content Protection (HDCP) is a form of digital copy protection developed by Intel Corporation to prevent copying of digital audio and video content as it travels across connections. Types of connections include DisplayPort (DP), Digital Visual Interface (DVI), and High-Definition Multimedia Interface (HDMI), as well as less popular or now deprecated protocols like Gigabit Video Interface (GVIF) and Unified Display Interface (UDI).</a:t>
            </a:r>
            <a:r>
              <a:rPr lang="en-US" sz="900">
                <a:latin typeface="Aptos" panose="020B0004020202020204" pitchFamily="34" charset="0"/>
              </a:rPr>
              <a:t>"</a:t>
            </a:r>
          </a:p>
          <a:p>
            <a:pPr>
              <a:lnSpc>
                <a:spcPct val="110000"/>
              </a:lnSpc>
            </a:pPr>
            <a:r>
              <a:rPr lang="de-DE" sz="900">
                <a:latin typeface="Aptos" panose="020B0004020202020204" pitchFamily="34" charset="0"/>
                <a:hlinkClick r:id="rId3"/>
              </a:rPr>
              <a:t>https://en.wikipedia.org/wiki/High-bandwidth_Digital_Content_Protection</a:t>
            </a:r>
            <a:endParaRPr lang="de-DE"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Some notebooks ignore the HDCP standard, some vendors comply with the standard. Apple and Microsoft are somehow famous for strictly following the HDCP guidelines. Sadly, we will not be able to guarantee, that your session can be recorded in the latter case.</a:t>
            </a: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But you can do simple things, to  overcome these problems. </a:t>
            </a:r>
            <a:r>
              <a:rPr lang="en-US" sz="900">
                <a:latin typeface="Aptos" panose="020B0004020202020204" pitchFamily="34" charset="0"/>
              </a:rPr>
              <a:t>It is also very likely that you presented with your notebook before. So you will know, if this worked fine.If you are in doubt and if the agenda allows, try a dry-run a day before and connect everything.</a:t>
            </a: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p:txBody>
      </p:sp>
      <p:sp>
        <p:nvSpPr>
          <p:cNvPr id="4" name="Foliennummernplatzhalter 3"/>
          <p:cNvSpPr>
            <a:spLocks noGrp="1"/>
          </p:cNvSpPr>
          <p:nvPr>
            <p:ph type="sldNum" sz="quarter" idx="5"/>
          </p:nvPr>
        </p:nvSpPr>
        <p:spPr/>
        <p:txBody>
          <a:bodyPr/>
          <a:lstStyle/>
          <a:p>
            <a:fld id="{A7839206-A81D-4F76-8486-302187992F73}" type="slidenum">
              <a:rPr lang="en-GB" smtClean="0"/>
              <a:t>1</a:t>
            </a:fld>
            <a:endParaRPr lang="en-GB"/>
          </a:p>
        </p:txBody>
      </p:sp>
      <p:pic>
        <p:nvPicPr>
          <p:cNvPr id="5" name="Grafik 4" descr="https://www.amazon.de/gp/product/B09F2N17H5/ref=ppx_yo_dt_b_asin_title_o09_s00">
            <a:extLst>
              <a:ext uri="{FF2B5EF4-FFF2-40B4-BE49-F238E27FC236}">
                <a16:creationId xmlns:a16="http://schemas.microsoft.com/office/drawing/2014/main" id="{E466A8E6-289E-2C4E-027A-1D532F5BF0BF}"/>
              </a:ext>
            </a:extLst>
          </p:cNvPr>
          <p:cNvPicPr>
            <a:picLocks noChangeAspect="1"/>
          </p:cNvPicPr>
          <p:nvPr/>
        </p:nvPicPr>
        <p:blipFill>
          <a:blip r:embed="rId4"/>
          <a:stretch>
            <a:fillRect/>
          </a:stretch>
        </p:blipFill>
        <p:spPr>
          <a:xfrm>
            <a:off x="3699256" y="5256530"/>
            <a:ext cx="2202687" cy="1967734"/>
          </a:xfrm>
          <a:prstGeom prst="rect">
            <a:avLst/>
          </a:prstGeom>
        </p:spPr>
      </p:pic>
      <p:sp>
        <p:nvSpPr>
          <p:cNvPr id="6" name="Notizenplatzhalter 2">
            <a:extLst>
              <a:ext uri="{FF2B5EF4-FFF2-40B4-BE49-F238E27FC236}">
                <a16:creationId xmlns:a16="http://schemas.microsoft.com/office/drawing/2014/main" id="{6C2E4E82-CC92-21BA-6CC9-5E1EC16B971C}"/>
              </a:ext>
            </a:extLst>
          </p:cNvPr>
          <p:cNvSpPr txBox="1">
            <a:spLocks/>
          </p:cNvSpPr>
          <p:nvPr/>
        </p:nvSpPr>
        <p:spPr>
          <a:xfrm>
            <a:off x="3429000" y="4400548"/>
            <a:ext cx="2743200" cy="4467225"/>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a:lnSpc>
                <a:spcPct val="110000"/>
              </a:lnSpc>
            </a:pPr>
            <a:r>
              <a:rPr lang="en-US" sz="900">
                <a:latin typeface="Aptos" panose="020B0004020202020204" pitchFamily="34" charset="0"/>
              </a:rPr>
              <a:t>In general you can easily bypass HDCP restrictions with a cheap splitter (the cheaper the better), just like the one you see below. This is an example device that we bought for 16 euros (in Germany). </a:t>
            </a:r>
          </a:p>
          <a:p>
            <a:pPr>
              <a:lnSpc>
                <a:spcPct val="110000"/>
              </a:lnSpc>
            </a:pPr>
            <a:r>
              <a:rPr lang="en-US" sz="900">
                <a:latin typeface="Aptos" panose="020B0004020202020204" pitchFamily="34" charset="0"/>
              </a:rPr>
              <a:t>Ask us, we will lend you such a device.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Thorsten also gave a whole presentation about "Broadcasting yourself" -  easy steps to record yourself and create a (backup) session recording on your own. If you want to invest your time and dive deeper, take a look at his recordings and notes:</a:t>
            </a:r>
            <a:endParaRPr lang="de-DE" sz="900">
              <a:latin typeface="Aptos" panose="020B0004020202020204" pitchFamily="34" charset="0"/>
            </a:endParaRPr>
          </a:p>
          <a:p>
            <a:pPr>
              <a:lnSpc>
                <a:spcPct val="110000"/>
              </a:lnSpc>
              <a:spcAft>
                <a:spcPts val="1000"/>
              </a:spcAft>
            </a:pPr>
            <a:r>
              <a:rPr lang="de-DE" sz="900">
                <a:latin typeface="Aptos" panose="020B0004020202020204" pitchFamily="34" charset="0"/>
                <a:hlinkClick r:id="rId5"/>
              </a:rPr>
              <a:t>https://vimeo.com/thorstenbutz/byourself</a:t>
            </a:r>
            <a:endParaRPr lang="de-DE" sz="900">
              <a:latin typeface="Aptos" panose="020B0004020202020204" pitchFamily="34" charset="0"/>
            </a:endParaRPr>
          </a:p>
          <a:p>
            <a:pPr>
              <a:lnSpc>
                <a:spcPct val="110000"/>
              </a:lnSpc>
            </a:pPr>
            <a:r>
              <a:rPr lang="en-US" sz="900">
                <a:latin typeface="Aptos" panose="020B0004020202020204" pitchFamily="34" charset="0"/>
              </a:rPr>
              <a:t>This is of course completely voluntary, but perhaps you will find it helpful.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endParaRPr lang="en-DE" sz="900">
              <a:latin typeface="Aptos" panose="020B0004020202020204" pitchFamily="34" charset="0"/>
            </a:endParaRPr>
          </a:p>
        </p:txBody>
      </p:sp>
    </p:spTree>
    <p:extLst>
      <p:ext uri="{BB962C8B-B14F-4D97-AF65-F5344CB8AC3E}">
        <p14:creationId xmlns:p14="http://schemas.microsoft.com/office/powerpoint/2010/main" val="414027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2</a:t>
            </a:fld>
            <a:endParaRPr lang="en-GB"/>
          </a:p>
        </p:txBody>
      </p:sp>
    </p:spTree>
    <p:extLst>
      <p:ext uri="{BB962C8B-B14F-4D97-AF65-F5344CB8AC3E}">
        <p14:creationId xmlns:p14="http://schemas.microsoft.com/office/powerpoint/2010/main" val="302026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3</a:t>
            </a:fld>
            <a:endParaRPr lang="en-GB"/>
          </a:p>
        </p:txBody>
      </p:sp>
    </p:spTree>
    <p:extLst>
      <p:ext uri="{BB962C8B-B14F-4D97-AF65-F5344CB8AC3E}">
        <p14:creationId xmlns:p14="http://schemas.microsoft.com/office/powerpoint/2010/main" val="4198534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4</a:t>
            </a:fld>
            <a:endParaRPr lang="en-GB"/>
          </a:p>
        </p:txBody>
      </p:sp>
    </p:spTree>
    <p:extLst>
      <p:ext uri="{BB962C8B-B14F-4D97-AF65-F5344CB8AC3E}">
        <p14:creationId xmlns:p14="http://schemas.microsoft.com/office/powerpoint/2010/main" val="1882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5</a:t>
            </a:fld>
            <a:endParaRPr lang="en-GB"/>
          </a:p>
        </p:txBody>
      </p:sp>
    </p:spTree>
    <p:extLst>
      <p:ext uri="{BB962C8B-B14F-4D97-AF65-F5344CB8AC3E}">
        <p14:creationId xmlns:p14="http://schemas.microsoft.com/office/powerpoint/2010/main" val="2166726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839206-A81D-4F76-8486-302187992F73}" type="slidenum">
              <a:rPr lang="en-GB" smtClean="0"/>
              <a:t>10</a:t>
            </a:fld>
            <a:endParaRPr lang="en-GB"/>
          </a:p>
        </p:txBody>
      </p:sp>
    </p:spTree>
    <p:extLst>
      <p:ext uri="{BB962C8B-B14F-4D97-AF65-F5344CB8AC3E}">
        <p14:creationId xmlns:p14="http://schemas.microsoft.com/office/powerpoint/2010/main" val="518929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839206-A81D-4F76-8486-302187992F73}" type="slidenum">
              <a:rPr lang="en-GB" smtClean="0"/>
              <a:t>11</a:t>
            </a:fld>
            <a:endParaRPr lang="en-GB"/>
          </a:p>
        </p:txBody>
      </p:sp>
    </p:spTree>
    <p:extLst>
      <p:ext uri="{BB962C8B-B14F-4D97-AF65-F5344CB8AC3E}">
        <p14:creationId xmlns:p14="http://schemas.microsoft.com/office/powerpoint/2010/main" val="1516603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0342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9D26B-2105-B752-1559-A5E7E358065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CB2030-5E24-3C76-AF6E-BEABDB29D9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10EF88D-DEBE-FA6D-7C2B-49DE203B99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53025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0F04B-2070-B32A-26F9-689ACEB1798E}"/>
              </a:ext>
            </a:extLst>
          </p:cNvPr>
          <p:cNvSpPr>
            <a:spLocks noGrp="1"/>
          </p:cNvSpPr>
          <p:nvPr>
            <p:ph type="title"/>
          </p:nvPr>
        </p:nvSpPr>
        <p:spPr>
          <a:xfrm>
            <a:off x="839788" y="365125"/>
            <a:ext cx="9721532"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351C8F-389D-6D1D-529E-8F7B5D256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7AB8FD-3AC0-420A-CD1A-4BB2C4DEB2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2E0881B-0B39-A9CB-08B8-7FA6C0D98A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27CCB1-27F7-D503-AC18-183950FAE8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2547285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E4D49-1A5A-DFCF-8CA7-93B2889E2B5F}"/>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165019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470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1FA22-F0C4-1510-0E4C-953C802C4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86368D-1D41-F3F9-3D07-85EFF2CFBC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83765E-1500-5380-7D29-9BED9AFAF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64134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19606-9316-A7A0-65BC-635A494F0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3637042-5D0D-C650-5659-376D12BF8F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EF090A-47F3-1576-D5A3-105EE3376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7489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B042-3840-06BB-E1DF-E9094D81989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DCC1C5E-7112-083E-8A66-4B30A4DD39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27364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ly black">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4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ly blue">
    <p:bg>
      <p:bgPr>
        <a:solidFill>
          <a:srgbClr val="34629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8615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ly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1666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659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044C786-AD10-7D88-1933-9D7659D256DF}"/>
              </a:ext>
            </a:extLst>
          </p:cNvPr>
          <p:cNvSpPr>
            <a:spLocks noGrp="1"/>
          </p:cNvSpPr>
          <p:nvPr>
            <p:ph idx="1"/>
          </p:nvPr>
        </p:nvSpPr>
        <p:spPr>
          <a:xfrm>
            <a:off x="3467314" y="1852863"/>
            <a:ext cx="7886486" cy="4324100"/>
          </a:xfrm>
          <a:prstGeom prst="rect">
            <a:avLst/>
          </a:prstGeom>
        </p:spPr>
        <p:txBody>
          <a:bodyPr vert="horz" lIns="91440" tIns="45720" rIns="91440" bIns="45720" rtlCol="0">
            <a:normAutofit/>
          </a:bodyPr>
          <a:lstStyle/>
          <a:p>
            <a:pPr lvl="0"/>
            <a:r>
              <a:rPr lang="en-US"/>
              <a:t>Your bio</a:t>
            </a:r>
            <a:endParaRPr lang="en-GB"/>
          </a:p>
        </p:txBody>
      </p:sp>
      <p:sp>
        <p:nvSpPr>
          <p:cNvPr id="4" name="Title Placeholder 1">
            <a:extLst>
              <a:ext uri="{FF2B5EF4-FFF2-40B4-BE49-F238E27FC236}">
                <a16:creationId xmlns:a16="http://schemas.microsoft.com/office/drawing/2014/main" id="{1BA7B894-6BCA-2B29-BA04-8AAB1735BFFD}"/>
              </a:ext>
            </a:extLst>
          </p:cNvPr>
          <p:cNvSpPr>
            <a:spLocks noGrp="1"/>
          </p:cNvSpPr>
          <p:nvPr>
            <p:ph type="title"/>
          </p:nvPr>
        </p:nvSpPr>
        <p:spPr>
          <a:xfrm>
            <a:off x="3467313" y="324853"/>
            <a:ext cx="7886485" cy="1325563"/>
          </a:xfrm>
          <a:prstGeom prst="rect">
            <a:avLst/>
          </a:prstGeom>
        </p:spPr>
        <p:txBody>
          <a:bodyPr vert="horz" lIns="91440" tIns="45720" rIns="91440" bIns="45720" rtlCol="0" anchor="ctr">
            <a:normAutofit/>
          </a:bodyPr>
          <a:lstStyle/>
          <a:p>
            <a:r>
              <a:rPr lang="en-US"/>
              <a:t>Speaker’s name</a:t>
            </a:r>
            <a:endParaRPr lang="en-GB"/>
          </a:p>
        </p:txBody>
      </p:sp>
    </p:spTree>
    <p:extLst>
      <p:ext uri="{BB962C8B-B14F-4D97-AF65-F5344CB8AC3E}">
        <p14:creationId xmlns:p14="http://schemas.microsoft.com/office/powerpoint/2010/main" val="160337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FF0C1-723F-8331-7203-2AD1CA3085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200EBD9-8D5A-98D4-BC92-CE5E1C756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41723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D202-8931-7832-6C93-86B82B68652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25BBC0C-D418-7F75-653D-7BD01A94CB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2802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93987-4D9C-734A-F0DD-FA7C5E5BFD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48C8F2A-06F7-926F-11A3-0E18B5E012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476032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image" Target="../media/image5.png"/><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image" Target="../media/image1.png"/><Relationship Id="rId2" Type="http://schemas.openxmlformats.org/officeDocument/2006/relationships/slideLayout" Target="../slideLayouts/slideLayout8.xml"/><Relationship Id="rId16"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theme" Target="../theme/theme4.xml"/><Relationship Id="rId5" Type="http://schemas.openxmlformats.org/officeDocument/2006/relationships/slideLayout" Target="../slideLayouts/slideLayout11.xml"/><Relationship Id="rId15" Type="http://schemas.openxmlformats.org/officeDocument/2006/relationships/image" Target="../media/image3.pn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6.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Image 13" descr="Une image contenant texte&#10;&#10;Description générée automatiquement">
            <a:extLst>
              <a:ext uri="{FF2B5EF4-FFF2-40B4-BE49-F238E27FC236}">
                <a16:creationId xmlns:a16="http://schemas.microsoft.com/office/drawing/2014/main" id="{46B6AA1A-3151-3AC2-83FB-1C6A4D626CEE}"/>
              </a:ext>
            </a:extLst>
          </p:cNvPr>
          <p:cNvPicPr>
            <a:picLocks noGrp="1" noRot="1" noChangeAspec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1184" y="0"/>
            <a:ext cx="12189631" cy="6858000"/>
          </a:xfrm>
          <a:prstGeom prst="rect">
            <a:avLst/>
          </a:prstGeom>
        </p:spPr>
      </p:pic>
      <p:pic>
        <p:nvPicPr>
          <p:cNvPr id="3" name="Image 2">
            <a:extLst>
              <a:ext uri="{FF2B5EF4-FFF2-40B4-BE49-F238E27FC236}">
                <a16:creationId xmlns:a16="http://schemas.microsoft.com/office/drawing/2014/main" id="{E38E8CAF-D224-9556-511F-8D65E9383F2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10591" y="137310"/>
            <a:ext cx="4166241" cy="142679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CCCA1A86-84F6-61BC-265D-986050007E3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1859" y="6085270"/>
            <a:ext cx="2677091" cy="635445"/>
          </a:xfrm>
          <a:prstGeom prst="rect">
            <a:avLst/>
          </a:prstGeom>
        </p:spPr>
      </p:pic>
    </p:spTree>
    <p:extLst>
      <p:ext uri="{BB962C8B-B14F-4D97-AF65-F5344CB8AC3E}">
        <p14:creationId xmlns:p14="http://schemas.microsoft.com/office/powerpoint/2010/main" val="1739929472"/>
      </p:ext>
    </p:extLst>
  </p:cSld>
  <p:clrMap bg1="lt1" tx1="dk1" bg2="lt2" tx2="dk2" accent1="accent1" accent2="accent2" accent3="accent3" accent4="accent4" accent5="accent5" accent6="accent6" hlink="hlink" folHlink="folHlink"/>
  <p:sldLayoutIdLst>
    <p:sldLayoutId id="2147483649"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427B60B6-58D4-7B9F-C29A-CE66AF93F596}"/>
              </a:ext>
            </a:extLst>
          </p:cNvPr>
          <p:cNvSpPr txBox="1">
            <a:spLocks/>
          </p:cNvSpPr>
          <p:nvPr userDrawn="1"/>
        </p:nvSpPr>
        <p:spPr>
          <a:xfrm>
            <a:off x="0" y="1"/>
            <a:ext cx="12192000" cy="6858000"/>
          </a:xfrm>
          <a:prstGeom prst="rect">
            <a:avLst/>
          </a:prstGeom>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DE" sz="25000">
                <a:latin typeface="Stencil" panose="040409050D0802020404" pitchFamily="82" charset="0"/>
              </a:rPr>
              <a:t> </a:t>
            </a:r>
            <a:endParaRPr lang="en-DE" sz="25000">
              <a:latin typeface="Stencil" panose="040409050D0802020404" pitchFamily="82" charset="0"/>
            </a:endParaRPr>
          </a:p>
        </p:txBody>
      </p:sp>
    </p:spTree>
    <p:extLst>
      <p:ext uri="{BB962C8B-B14F-4D97-AF65-F5344CB8AC3E}">
        <p14:creationId xmlns:p14="http://schemas.microsoft.com/office/powerpoint/2010/main" val="2018877621"/>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E6A8F4F5-7628-E9E8-23A7-09169C6794F7}"/>
              </a:ext>
            </a:extLst>
          </p:cNvPr>
          <p:cNvPicPr>
            <a:picLocks noGrp="1" noRo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9" name="Espace réservé du numéro de diapositive 5">
            <a:extLst>
              <a:ext uri="{FF2B5EF4-FFF2-40B4-BE49-F238E27FC236}">
                <a16:creationId xmlns:a16="http://schemas.microsoft.com/office/drawing/2014/main" id="{23A9783D-3390-2C6C-10C7-123B0E0D4E9D}"/>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@BlackBoxCoder</a:t>
            </a:r>
          </a:p>
        </p:txBody>
      </p:sp>
      <p:pic>
        <p:nvPicPr>
          <p:cNvPr id="2" name="Image 1" descr="Une image contenant capture d’écran, ligne, Graphique, Bleu électrique&#10;&#10;Description générée automatiquement">
            <a:extLst>
              <a:ext uri="{FF2B5EF4-FFF2-40B4-BE49-F238E27FC236}">
                <a16:creationId xmlns:a16="http://schemas.microsoft.com/office/drawing/2014/main" id="{EC42AD5F-B6B5-8DD5-EE15-B684945B572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663043" y="6367194"/>
            <a:ext cx="342783" cy="350754"/>
          </a:xfrm>
          <a:prstGeom prst="rect">
            <a:avLst/>
          </a:prstGeom>
        </p:spPr>
      </p:pic>
    </p:spTree>
    <p:extLst>
      <p:ext uri="{BB962C8B-B14F-4D97-AF65-F5344CB8AC3E}">
        <p14:creationId xmlns:p14="http://schemas.microsoft.com/office/powerpoint/2010/main" val="1520531744"/>
      </p:ext>
    </p:extLst>
  </p:cSld>
  <p:clrMap bg1="lt1" tx1="dk1" bg2="lt2" tx2="dk2" accent1="accent1" accent2="accent2" accent3="accent3" accent4="accent4" accent5="accent5" accent6="accent6" hlink="hlink" folHlink="folHlink"/>
  <p:sldLayoutIdLst>
    <p:sldLayoutId id="2147483696" r:id="rId1"/>
  </p:sldLayoutIdLst>
  <p:txStyles>
    <p:titleStyle>
      <a:lvl1pPr algn="l" defTabSz="914400" rtl="0" eaLnBrk="1" latinLnBrk="0" hangingPunct="1">
        <a:lnSpc>
          <a:spcPct val="90000"/>
        </a:lnSpc>
        <a:spcBef>
          <a:spcPct val="0"/>
        </a:spcBef>
        <a:buNone/>
        <a:defRPr lang="en-GB" sz="5400" b="1" kern="1200" dirty="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1B01AB94-EEA2-3211-2551-34A16625A107}"/>
              </a:ext>
            </a:extLst>
          </p:cNvPr>
          <p:cNvPicPr>
            <a:picLocks noGrp="1" noRot="1" noChangeAspect="1" noMove="1" noResize="1" noEditPoints="1" noAdjustHandles="1" noChangeArrowheads="1" noChangeShapeType="1" noCrop="1"/>
          </p:cNvPicPr>
          <p:nvPr userDrawn="1"/>
        </p:nvPicPr>
        <p:blipFill>
          <a:blip r:embed="rId12">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2" name="Title Placeholder 1">
            <a:extLst>
              <a:ext uri="{FF2B5EF4-FFF2-40B4-BE49-F238E27FC236}">
                <a16:creationId xmlns:a16="http://schemas.microsoft.com/office/drawing/2014/main" id="{4157010D-0C09-8FBA-F719-A4ED7C3FC593}"/>
              </a:ext>
            </a:extLst>
          </p:cNvPr>
          <p:cNvSpPr>
            <a:spLocks noGrp="1"/>
          </p:cNvSpPr>
          <p:nvPr>
            <p:ph type="title"/>
          </p:nvPr>
        </p:nvSpPr>
        <p:spPr>
          <a:xfrm>
            <a:off x="838200" y="365125"/>
            <a:ext cx="973328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C054D6-CB61-3142-2199-DDEA2FD48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Espace réservé du numéro de diapositive 5">
            <a:extLst>
              <a:ext uri="{FF2B5EF4-FFF2-40B4-BE49-F238E27FC236}">
                <a16:creationId xmlns:a16="http://schemas.microsoft.com/office/drawing/2014/main" id="{6122872C-58E4-4D8E-43AD-82C6D51A6C2A}"/>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@BlackBoxCoder</a:t>
            </a:r>
          </a:p>
        </p:txBody>
      </p:sp>
      <p:pic>
        <p:nvPicPr>
          <p:cNvPr id="8" name="Graphique 7">
            <a:extLst>
              <a:ext uri="{FF2B5EF4-FFF2-40B4-BE49-F238E27FC236}">
                <a16:creationId xmlns:a16="http://schemas.microsoft.com/office/drawing/2014/main" id="{59BD5C5E-FB1B-A32E-1927-AB6A3C9A666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10822738" y="196674"/>
            <a:ext cx="1062038" cy="90487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E930E345-9F23-9F70-8149-3EF195727FE3}"/>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15325" y="1147877"/>
            <a:ext cx="1266793" cy="300691"/>
          </a:xfrm>
          <a:prstGeom prst="rect">
            <a:avLst/>
          </a:prstGeom>
        </p:spPr>
      </p:pic>
      <p:pic>
        <p:nvPicPr>
          <p:cNvPr id="11" name="Image 10" descr="Une image contenant capture d’écran, ligne, Graphique, Bleu électrique&#10;&#10;Description générée automatiquement">
            <a:extLst>
              <a:ext uri="{FF2B5EF4-FFF2-40B4-BE49-F238E27FC236}">
                <a16:creationId xmlns:a16="http://schemas.microsoft.com/office/drawing/2014/main" id="{8F580B04-0A71-F403-17DA-BF3F734827E2}"/>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6663043" y="6367194"/>
            <a:ext cx="342783" cy="350754"/>
          </a:xfrm>
          <a:prstGeom prst="rect">
            <a:avLst/>
          </a:prstGeom>
        </p:spPr>
      </p:pic>
    </p:spTree>
    <p:extLst>
      <p:ext uri="{BB962C8B-B14F-4D97-AF65-F5344CB8AC3E}">
        <p14:creationId xmlns:p14="http://schemas.microsoft.com/office/powerpoint/2010/main" val="25776997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Lst>
  <p:txStyles>
    <p:title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3200" kern="1200">
          <a:solidFill>
            <a:srgbClr val="346297"/>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13D084F-E8FE-14E3-7A60-1AB8B95A44C2}"/>
              </a:ext>
            </a:extLst>
          </p:cNvPr>
          <p:cNvSpPr txBox="1"/>
          <p:nvPr/>
        </p:nvSpPr>
        <p:spPr>
          <a:xfrm>
            <a:off x="1046162" y="1057275"/>
            <a:ext cx="4892675" cy="5355762"/>
          </a:xfrm>
          <a:prstGeom prst="rect">
            <a:avLst/>
          </a:prstGeom>
          <a:noFill/>
        </p:spPr>
        <p:txBody>
          <a:bodyPr wrap="square" rtlCol="0">
            <a:spAutoFit/>
          </a:bodyPr>
          <a:lstStyle/>
          <a:p>
            <a:pPr>
              <a:lnSpc>
                <a:spcPct val="110000"/>
              </a:lnSpc>
            </a:pPr>
            <a:r>
              <a:rPr lang="en-US" sz="1600" dirty="0"/>
              <a:t>Dear Speaker, we are thrilled and honored to have you with us in Antwerp in 2024. Take your time and read this before you prepare your session. </a:t>
            </a:r>
          </a:p>
          <a:p>
            <a:pPr>
              <a:lnSpc>
                <a:spcPct val="110000"/>
              </a:lnSpc>
            </a:pPr>
            <a:endParaRPr lang="en-US" sz="1600" dirty="0"/>
          </a:p>
          <a:p>
            <a:pPr>
              <a:lnSpc>
                <a:spcPct val="110000"/>
              </a:lnSpc>
              <a:spcAft>
                <a:spcPts val="1000"/>
              </a:spcAft>
            </a:pPr>
            <a:r>
              <a:rPr lang="en-US" sz="1600" dirty="0"/>
              <a:t>Since most of you have been with us before, you will already know a lot about </a:t>
            </a:r>
            <a:r>
              <a:rPr lang="en-US" sz="1600" dirty="0" err="1"/>
              <a:t>PSConfEU</a:t>
            </a:r>
            <a:r>
              <a:rPr lang="en-US" sz="1600" dirty="0"/>
              <a:t>. You know that we try to capture all sessions carefully and publish your work on YouTube. </a:t>
            </a:r>
            <a:r>
              <a:rPr lang="en-US" sz="1600" b="1" u="sng" dirty="0"/>
              <a:t>There are a few easily avoidable stumbling blocks that we would like to draw your attention to: </a:t>
            </a:r>
          </a:p>
          <a:p>
            <a:pPr marL="285750" indent="-285750">
              <a:lnSpc>
                <a:spcPct val="110000"/>
              </a:lnSpc>
              <a:buClr>
                <a:srgbClr val="C00000"/>
              </a:buClr>
              <a:buFont typeface="Arial" panose="020B0604020202020204" pitchFamily="34" charset="0"/>
              <a:buChar char="•"/>
            </a:pPr>
            <a:r>
              <a:rPr lang="en-US" sz="1600" dirty="0"/>
              <a:t>Your screen resolution should be</a:t>
            </a:r>
            <a:br>
              <a:rPr lang="en-US" sz="1600" dirty="0"/>
            </a:br>
            <a:r>
              <a:rPr lang="en-US" sz="1600" dirty="0"/>
              <a:t>1920x1080 </a:t>
            </a:r>
            <a:r>
              <a:rPr lang="en-US" sz="1600" dirty="0" err="1"/>
              <a:t>px</a:t>
            </a:r>
            <a:r>
              <a:rPr lang="en-US" sz="1600" dirty="0"/>
              <a:t> (</a:t>
            </a:r>
            <a:r>
              <a:rPr lang="en-US" sz="1600" dirty="0" err="1"/>
              <a:t>FullHD</a:t>
            </a:r>
            <a:r>
              <a:rPr lang="en-US" sz="1600" dirty="0"/>
              <a:t>)</a:t>
            </a:r>
          </a:p>
          <a:p>
            <a:pPr marL="285750" indent="-285750">
              <a:lnSpc>
                <a:spcPct val="110000"/>
              </a:lnSpc>
              <a:buClr>
                <a:srgbClr val="C00000"/>
              </a:buClr>
              <a:buFont typeface="Arial" panose="020B0604020202020204" pitchFamily="34" charset="0"/>
              <a:buChar char="•"/>
            </a:pPr>
            <a:r>
              <a:rPr lang="en-US" sz="1600" dirty="0"/>
              <a:t>You should provide a full size HDMI socket</a:t>
            </a:r>
          </a:p>
          <a:p>
            <a:pPr marL="285750" indent="-285750">
              <a:lnSpc>
                <a:spcPct val="110000"/>
              </a:lnSpc>
              <a:buClr>
                <a:srgbClr val="C00000"/>
              </a:buClr>
              <a:buFont typeface="Arial" panose="020B0604020202020204" pitchFamily="34" charset="0"/>
              <a:buChar char="•"/>
            </a:pPr>
            <a:r>
              <a:rPr lang="en-US" sz="1600" dirty="0"/>
              <a:t>Mirror your screen</a:t>
            </a:r>
          </a:p>
          <a:p>
            <a:pPr marL="285750" indent="-285750">
              <a:lnSpc>
                <a:spcPct val="110000"/>
              </a:lnSpc>
              <a:buClr>
                <a:srgbClr val="C00000"/>
              </a:buClr>
              <a:buFont typeface="Arial" panose="020B0604020202020204" pitchFamily="34" charset="0"/>
              <a:buChar char="•"/>
            </a:pPr>
            <a:r>
              <a:rPr lang="en-US" sz="1600" dirty="0"/>
              <a:t>Disable "Presenter View" in PowerPoint</a:t>
            </a:r>
          </a:p>
          <a:p>
            <a:pPr marL="285750" indent="-285750">
              <a:lnSpc>
                <a:spcPct val="110000"/>
              </a:lnSpc>
              <a:buClr>
                <a:srgbClr val="C00000"/>
              </a:buClr>
              <a:buFont typeface="Arial" panose="020B0604020202020204" pitchFamily="34" charset="0"/>
              <a:buChar char="•"/>
            </a:pPr>
            <a:r>
              <a:rPr lang="en-US" sz="1600" dirty="0"/>
              <a:t>Using MAC or Surface book? </a:t>
            </a:r>
            <a:br>
              <a:rPr lang="en-US" sz="1600" dirty="0"/>
            </a:br>
            <a:r>
              <a:rPr lang="en-US" sz="1600" dirty="0"/>
              <a:t>Be aware of HDCP!</a:t>
            </a:r>
          </a:p>
          <a:p>
            <a:pPr marL="285750" indent="-285750">
              <a:lnSpc>
                <a:spcPct val="110000"/>
              </a:lnSpc>
              <a:buFont typeface="Arial" panose="020B0604020202020204" pitchFamily="34" charset="0"/>
              <a:buChar char="•"/>
            </a:pPr>
            <a:endParaRPr lang="en-US" sz="1600" dirty="0"/>
          </a:p>
          <a:p>
            <a:pPr>
              <a:lnSpc>
                <a:spcPct val="110000"/>
              </a:lnSpc>
            </a:pPr>
            <a:endParaRPr lang="en-US" sz="1600" dirty="0"/>
          </a:p>
        </p:txBody>
      </p:sp>
      <p:sp>
        <p:nvSpPr>
          <p:cNvPr id="4" name="Rechteck 3">
            <a:extLst>
              <a:ext uri="{FF2B5EF4-FFF2-40B4-BE49-F238E27FC236}">
                <a16:creationId xmlns:a16="http://schemas.microsoft.com/office/drawing/2014/main" id="{CBA44082-0847-F389-B219-CBA49C7725C2}"/>
              </a:ext>
            </a:extLst>
          </p:cNvPr>
          <p:cNvSpPr/>
          <p:nvPr/>
        </p:nvSpPr>
        <p:spPr>
          <a:xfrm>
            <a:off x="0" y="0"/>
            <a:ext cx="889000" cy="6858000"/>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4400">
                <a:latin typeface="Calibri" panose="020F0502020204030204" pitchFamily="34" charset="0"/>
                <a:ea typeface="Calibri" panose="020F0502020204030204" pitchFamily="34" charset="0"/>
                <a:cs typeface="Calibri" panose="020F0502020204030204" pitchFamily="34" charset="0"/>
              </a:rPr>
              <a:t>BURN AFTER READING</a:t>
            </a:r>
            <a:endParaRPr lang="en-DE" sz="4400">
              <a:latin typeface="Calibri" panose="020F0502020204030204" pitchFamily="34" charset="0"/>
              <a:ea typeface="Calibri" panose="020F0502020204030204" pitchFamily="34" charset="0"/>
              <a:cs typeface="Calibri" panose="020F0502020204030204" pitchFamily="34" charset="0"/>
            </a:endParaRPr>
          </a:p>
        </p:txBody>
      </p:sp>
      <p:sp>
        <p:nvSpPr>
          <p:cNvPr id="2" name="Textfeld 1">
            <a:extLst>
              <a:ext uri="{FF2B5EF4-FFF2-40B4-BE49-F238E27FC236}">
                <a16:creationId xmlns:a16="http://schemas.microsoft.com/office/drawing/2014/main" id="{A196BBFD-A430-8F6F-DBB7-52C55DB3DA2F}"/>
              </a:ext>
            </a:extLst>
          </p:cNvPr>
          <p:cNvSpPr txBox="1"/>
          <p:nvPr/>
        </p:nvSpPr>
        <p:spPr>
          <a:xfrm>
            <a:off x="5938836" y="663834"/>
            <a:ext cx="5972175" cy="6000040"/>
          </a:xfrm>
          <a:prstGeom prst="rect">
            <a:avLst/>
          </a:prstGeom>
          <a:noFill/>
        </p:spPr>
        <p:txBody>
          <a:bodyPr wrap="square" rtlCol="0">
            <a:spAutoFit/>
          </a:bodyPr>
          <a:lstStyle/>
          <a:p>
            <a:pPr>
              <a:lnSpc>
                <a:spcPct val="110000"/>
              </a:lnSpc>
              <a:spcAft>
                <a:spcPts val="800"/>
              </a:spcAft>
            </a:pPr>
            <a:r>
              <a:rPr lang="en-US" sz="1600" b="1" dirty="0" err="1">
                <a:highlight>
                  <a:srgbClr val="00FF00"/>
                </a:highlight>
              </a:rPr>
              <a:t>about_SlideDeck</a:t>
            </a:r>
            <a:endParaRPr lang="en-US" sz="1600" b="1" dirty="0">
              <a:highlight>
                <a:srgbClr val="00FF00"/>
              </a:highlight>
            </a:endParaRPr>
          </a:p>
          <a:p>
            <a:pPr>
              <a:lnSpc>
                <a:spcPct val="110000"/>
              </a:lnSpc>
            </a:pPr>
            <a:r>
              <a:rPr lang="en-US" sz="1600" dirty="0"/>
              <a:t>The actual presentation starts with slide 6 ("Session title"). The first five slides have a purely </a:t>
            </a:r>
            <a:r>
              <a:rPr lang="en-US" sz="1600" dirty="0" err="1"/>
              <a:t>organisational</a:t>
            </a:r>
            <a:r>
              <a:rPr lang="en-US" sz="1600" dirty="0"/>
              <a:t> purpose. During the break before your session, you should start the presentation with slide 2 ("Next up"), so that the audience knows that they are in the right room. It's fine if you start chatting with the audience during this break, </a:t>
            </a:r>
            <a:r>
              <a:rPr lang="en-US" sz="1600" b="1" dirty="0"/>
              <a:t>but</a:t>
            </a:r>
            <a:r>
              <a:rPr lang="en-US" sz="1600" dirty="0"/>
              <a:t> </a:t>
            </a:r>
            <a:r>
              <a:rPr lang="en-US" sz="1600" b="1" dirty="0"/>
              <a:t>we need a precise starting point for your presentation </a:t>
            </a:r>
            <a:r>
              <a:rPr lang="en-US" sz="1600" dirty="0"/>
              <a:t>in terms of editing your video. That means: </a:t>
            </a:r>
          </a:p>
          <a:p>
            <a:pPr>
              <a:lnSpc>
                <a:spcPct val="110000"/>
              </a:lnSpc>
            </a:pPr>
            <a:r>
              <a:rPr lang="en-US" sz="1600" dirty="0"/>
              <a:t>The recording of your presentation will start after the countdown. </a:t>
            </a:r>
            <a:r>
              <a:rPr lang="en-US" sz="1600" b="1" dirty="0"/>
              <a:t>Please  (RE)START talking after the countdown</a:t>
            </a:r>
            <a:r>
              <a:rPr lang="en-US" sz="1600" dirty="0"/>
              <a:t>, not during it! Otherwise your recording will start with a half sentence.  </a:t>
            </a:r>
          </a:p>
          <a:p>
            <a:pPr>
              <a:lnSpc>
                <a:spcPct val="110000"/>
              </a:lnSpc>
            </a:pPr>
            <a:r>
              <a:rPr lang="en-US" sz="1600" dirty="0"/>
              <a:t>It is not necessary to explicitly signal to the PA operator, this is your signal! </a:t>
            </a:r>
          </a:p>
          <a:p>
            <a:pPr>
              <a:lnSpc>
                <a:spcPct val="110000"/>
              </a:lnSpc>
            </a:pPr>
            <a:endParaRPr lang="en-US" sz="1600" dirty="0"/>
          </a:p>
          <a:p>
            <a:pPr>
              <a:lnSpc>
                <a:spcPct val="110000"/>
              </a:lnSpc>
            </a:pPr>
            <a:r>
              <a:rPr lang="en-US" sz="1600" dirty="0"/>
              <a:t>Finally, do you have to use this slide deck? </a:t>
            </a:r>
            <a:br>
              <a:rPr lang="en-US" sz="1600" dirty="0"/>
            </a:br>
            <a:r>
              <a:rPr lang="en-US" sz="1600" dirty="0"/>
              <a:t>No, you are free to present the way you like it. But you are asked </a:t>
            </a:r>
            <a:br>
              <a:rPr lang="en-US" sz="1600" dirty="0"/>
            </a:br>
            <a:r>
              <a:rPr lang="en-US" sz="1600" dirty="0"/>
              <a:t>to use the intro slides: countdown, session title, sponsor slide.</a:t>
            </a:r>
            <a:br>
              <a:rPr lang="en-US" sz="1600" dirty="0"/>
            </a:br>
            <a:r>
              <a:rPr lang="en-US" sz="1600" dirty="0"/>
              <a:t>Beyond that, use what is good for the cause – from no slides to sketches from your children, from </a:t>
            </a:r>
            <a:r>
              <a:rPr lang="en-US" sz="1600" dirty="0" err="1"/>
              <a:t>Jupyter</a:t>
            </a:r>
            <a:r>
              <a:rPr lang="en-US" sz="1600" dirty="0"/>
              <a:t> to $</a:t>
            </a:r>
            <a:r>
              <a:rPr lang="en-US" sz="1600" dirty="0" err="1"/>
              <a:t>youNameIt</a:t>
            </a:r>
            <a:r>
              <a:rPr lang="en-US" sz="1600" dirty="0"/>
              <a:t>. </a:t>
            </a:r>
          </a:p>
          <a:p>
            <a:pPr>
              <a:lnSpc>
                <a:spcPct val="110000"/>
              </a:lnSpc>
              <a:spcAft>
                <a:spcPts val="1000"/>
              </a:spcAft>
            </a:pPr>
            <a:r>
              <a:rPr lang="en-US" sz="1600" dirty="0"/>
              <a:t>You will find additional information in the notes below.</a:t>
            </a:r>
          </a:p>
          <a:p>
            <a:pPr>
              <a:lnSpc>
                <a:spcPct val="110000"/>
              </a:lnSpc>
            </a:pPr>
            <a:r>
              <a:rPr lang="en-US" sz="1600" i="1" dirty="0"/>
              <a:t>Sincerely, your hosts!</a:t>
            </a:r>
          </a:p>
        </p:txBody>
      </p:sp>
      <p:sp>
        <p:nvSpPr>
          <p:cNvPr id="5" name="Titel 4">
            <a:extLst>
              <a:ext uri="{FF2B5EF4-FFF2-40B4-BE49-F238E27FC236}">
                <a16:creationId xmlns:a16="http://schemas.microsoft.com/office/drawing/2014/main" id="{E2CFEAF8-3999-F242-E154-0BD39B8675DC}"/>
              </a:ext>
            </a:extLst>
          </p:cNvPr>
          <p:cNvSpPr>
            <a:spLocks noGrp="1"/>
          </p:cNvSpPr>
          <p:nvPr>
            <p:ph type="title" idx="4294967295"/>
          </p:nvPr>
        </p:nvSpPr>
        <p:spPr>
          <a:xfrm>
            <a:off x="1046161" y="66675"/>
            <a:ext cx="4892675" cy="662782"/>
          </a:xfrm>
          <a:prstGeom prst="rect">
            <a:avLst/>
          </a:prstGeom>
        </p:spPr>
        <p:txBody>
          <a:bodyPr/>
          <a:lstStyle/>
          <a:p>
            <a:r>
              <a:rPr lang="en-DE" sz="4200">
                <a:latin typeface="Calibri" panose="020F0502020204030204" pitchFamily="34" charset="0"/>
                <a:ea typeface="Calibri" panose="020F0502020204030204" pitchFamily="34" charset="0"/>
                <a:cs typeface="Calibri" panose="020F0502020204030204" pitchFamily="34" charset="0"/>
              </a:rPr>
              <a:t>R</a:t>
            </a:r>
            <a:r>
              <a:rPr lang="en-US" sz="4200">
                <a:latin typeface="Calibri" panose="020F0502020204030204" pitchFamily="34" charset="0"/>
                <a:ea typeface="Calibri" panose="020F0502020204030204" pitchFamily="34" charset="0"/>
                <a:cs typeface="Calibri" panose="020F0502020204030204" pitchFamily="34" charset="0"/>
              </a:rPr>
              <a:t>EADME</a:t>
            </a:r>
            <a:endParaRPr lang="en-DE" sz="420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31095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fontScale="90000"/>
          </a:bodyPr>
          <a:lstStyle/>
          <a:p>
            <a:r>
              <a:rPr lang="en-US" dirty="0"/>
              <a:t>Disclaimer: </a:t>
            </a:r>
            <a:br>
              <a:rPr lang="en-US" dirty="0"/>
            </a:br>
            <a:r>
              <a:rPr lang="en-US" dirty="0"/>
              <a:t>Or get things straightened first</a:t>
            </a:r>
            <a:endParaRPr lang="en-GB" dirty="0"/>
          </a:p>
        </p:txBody>
      </p:sp>
      <p:graphicFrame>
        <p:nvGraphicFramePr>
          <p:cNvPr id="31" name="Espace réservé du contenu 2">
            <a:extLst>
              <a:ext uri="{FF2B5EF4-FFF2-40B4-BE49-F238E27FC236}">
                <a16:creationId xmlns:a16="http://schemas.microsoft.com/office/drawing/2014/main" id="{78408A79-7A95-D9FA-0E96-905D8D2E7E4F}"/>
              </a:ext>
            </a:extLst>
          </p:cNvPr>
          <p:cNvGraphicFramePr>
            <a:graphicFrameLocks noGrp="1"/>
          </p:cNvGraphicFramePr>
          <p:nvPr>
            <p:ph idx="1"/>
            <p:extLst>
              <p:ext uri="{D42A27DB-BD31-4B8C-83A1-F6EECF244321}">
                <p14:modId xmlns:p14="http://schemas.microsoft.com/office/powerpoint/2010/main" val="2944738545"/>
              </p:ext>
            </p:extLst>
          </p:nvPr>
        </p:nvGraphicFramePr>
        <p:xfrm>
          <a:off x="838200" y="2141537"/>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110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erson holding a yellow card&#10;&#10;Description automatically generated">
            <a:extLst>
              <a:ext uri="{FF2B5EF4-FFF2-40B4-BE49-F238E27FC236}">
                <a16:creationId xmlns:a16="http://schemas.microsoft.com/office/drawing/2014/main" id="{D490D5F4-8383-38F5-7AAC-13A189CC5A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9659" y="479178"/>
            <a:ext cx="6212681" cy="5488234"/>
          </a:xfrm>
          <a:prstGeom prst="rect">
            <a:avLst/>
          </a:prstGeom>
        </p:spPr>
      </p:pic>
    </p:spTree>
    <p:extLst>
      <p:ext uri="{BB962C8B-B14F-4D97-AF65-F5344CB8AC3E}">
        <p14:creationId xmlns:p14="http://schemas.microsoft.com/office/powerpoint/2010/main" val="506677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a:bodyPr>
          <a:lstStyle/>
          <a:p>
            <a:r>
              <a:rPr lang="en-US" dirty="0"/>
              <a:t>Methods we will focus:</a:t>
            </a:r>
            <a:endParaRPr lang="en-GB" dirty="0"/>
          </a:p>
        </p:txBody>
      </p:sp>
      <p:sp>
        <p:nvSpPr>
          <p:cNvPr id="3" name="Espace réservé du contenu 2">
            <a:extLst>
              <a:ext uri="{FF2B5EF4-FFF2-40B4-BE49-F238E27FC236}">
                <a16:creationId xmlns:a16="http://schemas.microsoft.com/office/drawing/2014/main" id="{07D5023A-BA6F-B725-CF78-FD889E577EA6}"/>
              </a:ext>
            </a:extLst>
          </p:cNvPr>
          <p:cNvSpPr>
            <a:spLocks noGrp="1"/>
          </p:cNvSpPr>
          <p:nvPr>
            <p:ph idx="1"/>
          </p:nvPr>
        </p:nvSpPr>
        <p:spPr>
          <a:xfrm>
            <a:off x="838200" y="2141537"/>
            <a:ext cx="10515600" cy="4351338"/>
          </a:xfrm>
        </p:spPr>
        <p:txBody>
          <a:bodyPr>
            <a:normAutofit/>
          </a:bodyPr>
          <a:lstStyle/>
          <a:p>
            <a:r>
              <a:rPr lang="en-GB"/>
              <a:t>Jobs</a:t>
            </a:r>
          </a:p>
          <a:p>
            <a:pPr>
              <a:buFont typeface="Wingdings" panose="05000000000000000000" pitchFamily="2" charset="2"/>
              <a:buChar char="§"/>
            </a:pPr>
            <a:r>
              <a:rPr lang="en-GB" dirty="0"/>
              <a:t>Foreach-Object –Parallel</a:t>
            </a:r>
          </a:p>
          <a:p>
            <a:pPr>
              <a:buFont typeface="Wingdings" panose="05000000000000000000" pitchFamily="2" charset="2"/>
              <a:buChar char="§"/>
            </a:pPr>
            <a:r>
              <a:rPr lang="en-GB" dirty="0" err="1"/>
              <a:t>Runspace</a:t>
            </a:r>
            <a:r>
              <a:rPr lang="en-GB" dirty="0"/>
              <a:t> / </a:t>
            </a:r>
            <a:r>
              <a:rPr lang="en-GB" dirty="0" err="1"/>
              <a:t>Runspace</a:t>
            </a:r>
            <a:r>
              <a:rPr lang="en-GB" dirty="0"/>
              <a:t> Factories</a:t>
            </a:r>
          </a:p>
          <a:p>
            <a:pPr>
              <a:buFont typeface="Wingdings" panose="05000000000000000000" pitchFamily="2" charset="2"/>
              <a:buChar char="§"/>
            </a:pPr>
            <a:r>
              <a:rPr lang="en-GB" dirty="0" err="1"/>
              <a:t>RSJobs</a:t>
            </a:r>
            <a:endParaRPr lang="en-GB" dirty="0"/>
          </a:p>
          <a:p>
            <a:pPr>
              <a:buFont typeface="Wingdings" panose="05000000000000000000" pitchFamily="2" charset="2"/>
              <a:buChar char="§"/>
            </a:pPr>
            <a:r>
              <a:rPr lang="en-GB" dirty="0"/>
              <a:t>Threads</a:t>
            </a:r>
          </a:p>
        </p:txBody>
      </p:sp>
    </p:spTree>
    <p:extLst>
      <p:ext uri="{BB962C8B-B14F-4D97-AF65-F5344CB8AC3E}">
        <p14:creationId xmlns:p14="http://schemas.microsoft.com/office/powerpoint/2010/main" val="1181837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a:bodyPr>
          <a:lstStyle/>
          <a:p>
            <a:r>
              <a:rPr lang="en-US" dirty="0"/>
              <a:t>Jobs</a:t>
            </a:r>
            <a:endParaRPr lang="en-GB" dirty="0"/>
          </a:p>
        </p:txBody>
      </p:sp>
      <p:sp>
        <p:nvSpPr>
          <p:cNvPr id="5" name="Content Placeholder 4">
            <a:extLst>
              <a:ext uri="{FF2B5EF4-FFF2-40B4-BE49-F238E27FC236}">
                <a16:creationId xmlns:a16="http://schemas.microsoft.com/office/drawing/2014/main" id="{BB458964-B56A-BF97-0532-0A313AD1F2D3}"/>
              </a:ext>
            </a:extLst>
          </p:cNvPr>
          <p:cNvSpPr>
            <a:spLocks noGrp="1"/>
          </p:cNvSpPr>
          <p:nvPr>
            <p:ph idx="1"/>
          </p:nvPr>
        </p:nvSpPr>
        <p:spPr/>
        <p:txBody>
          <a:bodyPr/>
          <a:lstStyle/>
          <a:p>
            <a:r>
              <a:rPr lang="en-US" dirty="0"/>
              <a:t>Asynchronous Execution: </a:t>
            </a:r>
          </a:p>
          <a:p>
            <a:pPr lvl="1"/>
            <a:r>
              <a:rPr lang="en-US" dirty="0"/>
              <a:t>Run commands/scripts in the background.</a:t>
            </a:r>
          </a:p>
          <a:p>
            <a:r>
              <a:rPr lang="en-US" dirty="0"/>
              <a:t>Job Management: </a:t>
            </a:r>
          </a:p>
          <a:p>
            <a:pPr lvl="1"/>
            <a:r>
              <a:rPr lang="en-US" dirty="0"/>
              <a:t>Start-Job, Get-Job, Receive-Job, and Stop-Job.</a:t>
            </a:r>
          </a:p>
          <a:p>
            <a:r>
              <a:rPr lang="en-US" dirty="0"/>
              <a:t>Types of Jobs: </a:t>
            </a:r>
          </a:p>
          <a:p>
            <a:pPr lvl="1"/>
            <a:r>
              <a:rPr lang="en-US" dirty="0"/>
              <a:t>local, remote, scheduled, and workflow jobs</a:t>
            </a:r>
          </a:p>
        </p:txBody>
      </p:sp>
    </p:spTree>
    <p:extLst>
      <p:ext uri="{BB962C8B-B14F-4D97-AF65-F5344CB8AC3E}">
        <p14:creationId xmlns:p14="http://schemas.microsoft.com/office/powerpoint/2010/main" val="38166926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640057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a:xfrm>
            <a:off x="838199" y="365125"/>
            <a:ext cx="9974943" cy="1325563"/>
          </a:xfrm>
        </p:spPr>
        <p:txBody>
          <a:bodyPr>
            <a:normAutofit/>
          </a:bodyPr>
          <a:lstStyle/>
          <a:p>
            <a:r>
              <a:rPr lang="en-GB" dirty="0"/>
              <a:t>Foreach-Object –Parallel</a:t>
            </a:r>
          </a:p>
        </p:txBody>
      </p:sp>
      <p:pic>
        <p:nvPicPr>
          <p:cNvPr id="2050" name="Picture 2" descr="South Park Season 21 takes on white supremacists">
            <a:extLst>
              <a:ext uri="{FF2B5EF4-FFF2-40B4-BE49-F238E27FC236}">
                <a16:creationId xmlns:a16="http://schemas.microsoft.com/office/drawing/2014/main" id="{44EA6B40-036F-78F5-AE52-9C9F164126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11695" y="1690688"/>
            <a:ext cx="7568609" cy="4061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7288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a:xfrm>
            <a:off x="838199" y="365125"/>
            <a:ext cx="9974943" cy="1325563"/>
          </a:xfrm>
        </p:spPr>
        <p:txBody>
          <a:bodyPr>
            <a:normAutofit/>
          </a:bodyPr>
          <a:lstStyle/>
          <a:p>
            <a:r>
              <a:rPr lang="en-GB" dirty="0"/>
              <a:t>Foreach-Object –Parallel</a:t>
            </a:r>
          </a:p>
        </p:txBody>
      </p:sp>
      <p:sp>
        <p:nvSpPr>
          <p:cNvPr id="5" name="Content Placeholder 4">
            <a:extLst>
              <a:ext uri="{FF2B5EF4-FFF2-40B4-BE49-F238E27FC236}">
                <a16:creationId xmlns:a16="http://schemas.microsoft.com/office/drawing/2014/main" id="{E504FC97-BA40-E039-47F9-2E69C8A69DD5}"/>
              </a:ext>
            </a:extLst>
          </p:cNvPr>
          <p:cNvSpPr>
            <a:spLocks noGrp="1"/>
          </p:cNvSpPr>
          <p:nvPr>
            <p:ph idx="1"/>
          </p:nvPr>
        </p:nvSpPr>
        <p:spPr>
          <a:xfrm>
            <a:off x="838200" y="1825625"/>
            <a:ext cx="10515600" cy="4351338"/>
          </a:xfrm>
        </p:spPr>
        <p:txBody>
          <a:bodyPr>
            <a:normAutofit/>
          </a:bodyPr>
          <a:lstStyle/>
          <a:p>
            <a:r>
              <a:rPr lang="en-US" sz="3200" dirty="0"/>
              <a:t>Parallel Execution</a:t>
            </a:r>
          </a:p>
          <a:p>
            <a:pPr lvl="1"/>
            <a:r>
              <a:rPr lang="en-US" dirty="0"/>
              <a:t>Executes the script block in parallel for each item in the input collection. </a:t>
            </a:r>
          </a:p>
          <a:p>
            <a:r>
              <a:rPr lang="en-US" sz="3200" dirty="0"/>
              <a:t>Performance</a:t>
            </a:r>
          </a:p>
          <a:p>
            <a:pPr lvl="1"/>
            <a:r>
              <a:rPr lang="en-US" dirty="0"/>
              <a:t>Utilizes multiple CPU cores, speeding up tasks by processing items simultaneously instead of sequentially.</a:t>
            </a:r>
          </a:p>
          <a:p>
            <a:r>
              <a:rPr lang="en-US" sz="3200" dirty="0" err="1"/>
              <a:t>Runspaces</a:t>
            </a:r>
            <a:endParaRPr lang="en-US" sz="3200" dirty="0"/>
          </a:p>
          <a:p>
            <a:pPr lvl="1"/>
            <a:r>
              <a:rPr lang="en-US" dirty="0"/>
              <a:t>Uses </a:t>
            </a:r>
            <a:r>
              <a:rPr lang="en-US" dirty="0" err="1"/>
              <a:t>runspaces</a:t>
            </a:r>
            <a:r>
              <a:rPr lang="en-US" dirty="0"/>
              <a:t> internally to achieve parallelism.</a:t>
            </a:r>
          </a:p>
        </p:txBody>
      </p:sp>
    </p:spTree>
    <p:extLst>
      <p:ext uri="{BB962C8B-B14F-4D97-AF65-F5344CB8AC3E}">
        <p14:creationId xmlns:p14="http://schemas.microsoft.com/office/powerpoint/2010/main" val="2010659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14431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a:bodyPr>
          <a:lstStyle/>
          <a:p>
            <a:r>
              <a:rPr lang="en-US" dirty="0" err="1"/>
              <a:t>RunSpaces</a:t>
            </a:r>
            <a:endParaRPr lang="en-GB" dirty="0"/>
          </a:p>
        </p:txBody>
      </p:sp>
      <p:sp>
        <p:nvSpPr>
          <p:cNvPr id="5" name="Content Placeholder 4">
            <a:extLst>
              <a:ext uri="{FF2B5EF4-FFF2-40B4-BE49-F238E27FC236}">
                <a16:creationId xmlns:a16="http://schemas.microsoft.com/office/drawing/2014/main" id="{BB458964-B56A-BF97-0532-0A313AD1F2D3}"/>
              </a:ext>
            </a:extLst>
          </p:cNvPr>
          <p:cNvSpPr>
            <a:spLocks noGrp="1"/>
          </p:cNvSpPr>
          <p:nvPr>
            <p:ph idx="1"/>
          </p:nvPr>
        </p:nvSpPr>
        <p:spPr/>
        <p:txBody>
          <a:bodyPr>
            <a:normAutofit/>
          </a:bodyPr>
          <a:lstStyle/>
          <a:p>
            <a:r>
              <a:rPr lang="en-US" sz="2800" b="1" dirty="0"/>
              <a:t>Execution Environment</a:t>
            </a:r>
            <a:endParaRPr lang="en-US" sz="2800" dirty="0"/>
          </a:p>
          <a:p>
            <a:pPr lvl="1">
              <a:buFont typeface="Arial" panose="020B0604020202020204" pitchFamily="34" charset="0"/>
              <a:buChar char="•"/>
            </a:pPr>
            <a:r>
              <a:rPr lang="en-US" sz="2800" dirty="0"/>
              <a:t>Isolated environment for running PowerShell code</a:t>
            </a:r>
          </a:p>
          <a:p>
            <a:pPr lvl="1">
              <a:buFont typeface="Arial" panose="020B0604020202020204" pitchFamily="34" charset="0"/>
              <a:buChar char="•"/>
            </a:pPr>
            <a:r>
              <a:rPr lang="en-US" sz="2800" dirty="0"/>
              <a:t>Includes its own session state: variables, functions, modules</a:t>
            </a:r>
          </a:p>
          <a:p>
            <a:r>
              <a:rPr lang="en-US" sz="2800" b="1" dirty="0"/>
              <a:t>Concurrency and Parallelism</a:t>
            </a:r>
            <a:endParaRPr lang="en-US" sz="2800" dirty="0"/>
          </a:p>
          <a:p>
            <a:pPr lvl="1">
              <a:buFont typeface="Arial" panose="020B0604020202020204" pitchFamily="34" charset="0"/>
              <a:buChar char="•"/>
            </a:pPr>
            <a:r>
              <a:rPr lang="en-US" sz="2800" dirty="0"/>
              <a:t>Run multiple pieces of code concurrently</a:t>
            </a:r>
          </a:p>
          <a:p>
            <a:pPr lvl="1">
              <a:buFont typeface="Arial" panose="020B0604020202020204" pitchFamily="34" charset="0"/>
              <a:buChar char="•"/>
            </a:pPr>
            <a:r>
              <a:rPr lang="en-US" sz="2800" dirty="0"/>
              <a:t>Improves efficiency and performance</a:t>
            </a:r>
          </a:p>
          <a:p>
            <a:r>
              <a:rPr lang="en-US" sz="2800" b="1" dirty="0"/>
              <a:t>Threading</a:t>
            </a:r>
            <a:endParaRPr lang="en-US" sz="2800" dirty="0"/>
          </a:p>
          <a:p>
            <a:pPr lvl="1">
              <a:buFont typeface="Arial" panose="020B0604020202020204" pitchFamily="34" charset="0"/>
              <a:buChar char="•"/>
            </a:pPr>
            <a:r>
              <a:rPr lang="en-US" sz="2800" dirty="0"/>
              <a:t>Each </a:t>
            </a:r>
            <a:r>
              <a:rPr lang="en-US" sz="2800" dirty="0" err="1"/>
              <a:t>runspace</a:t>
            </a:r>
            <a:r>
              <a:rPr lang="en-US" sz="2800" dirty="0"/>
              <a:t> runs on a separate thread</a:t>
            </a:r>
          </a:p>
          <a:p>
            <a:pPr lvl="1">
              <a:buFont typeface="Arial" panose="020B0604020202020204" pitchFamily="34" charset="0"/>
              <a:buChar char="•"/>
            </a:pPr>
            <a:r>
              <a:rPr lang="en-US" sz="2800" dirty="0"/>
              <a:t>Ensures independent operation without interference</a:t>
            </a:r>
          </a:p>
          <a:p>
            <a:pPr>
              <a:buFont typeface="Arial" panose="020B0604020202020204" pitchFamily="34" charset="0"/>
              <a:buChar char="•"/>
            </a:pPr>
            <a:endParaRPr lang="en-US" sz="2800" dirty="0"/>
          </a:p>
          <a:p>
            <a:pPr>
              <a:buFont typeface="Arial" panose="020B0604020202020204" pitchFamily="34" charset="0"/>
              <a:buChar char="•"/>
            </a:pPr>
            <a:endParaRPr lang="en-US" sz="2800" dirty="0"/>
          </a:p>
          <a:p>
            <a:endParaRPr lang="en-US" sz="2800" dirty="0"/>
          </a:p>
        </p:txBody>
      </p:sp>
    </p:spTree>
    <p:extLst>
      <p:ext uri="{BB962C8B-B14F-4D97-AF65-F5344CB8AC3E}">
        <p14:creationId xmlns:p14="http://schemas.microsoft.com/office/powerpoint/2010/main" val="34896387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56482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512BD2B3-5213-AE89-B245-3E2067844782}"/>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i="1" dirty="0">
                <a:latin typeface="Segoe UI" panose="020B0502040204020203" pitchFamily="34" charset="0"/>
                <a:cs typeface="Segoe UI" panose="020B0502040204020203" pitchFamily="34" charset="0"/>
              </a:rPr>
              <a:t>Christian Ritter</a:t>
            </a:r>
            <a:endParaRPr lang="en-GB" b="1" i="1" dirty="0">
              <a:latin typeface="Segoe UI" panose="020B0502040204020203" pitchFamily="34" charset="0"/>
              <a:cs typeface="Segoe UI" panose="020B0502040204020203" pitchFamily="34" charset="0"/>
            </a:endParaRPr>
          </a:p>
        </p:txBody>
      </p:sp>
      <p:cxnSp>
        <p:nvCxnSpPr>
          <p:cNvPr id="4" name="Connecteur droit 5">
            <a:extLst>
              <a:ext uri="{FF2B5EF4-FFF2-40B4-BE49-F238E27FC236}">
                <a16:creationId xmlns:a16="http://schemas.microsoft.com/office/drawing/2014/main" id="{E9631884-5100-1BA8-2365-47609B2977D7}"/>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5" name="Titel 4">
            <a:extLst>
              <a:ext uri="{FF2B5EF4-FFF2-40B4-BE49-F238E27FC236}">
                <a16:creationId xmlns:a16="http://schemas.microsoft.com/office/drawing/2014/main" id="{EC34FE26-AFCF-2A09-DB2E-84FFA4D454A5}"/>
              </a:ext>
            </a:extLst>
          </p:cNvPr>
          <p:cNvSpPr>
            <a:spLocks noGrp="1"/>
          </p:cNvSpPr>
          <p:nvPr>
            <p:ph type="title" idx="4294967295"/>
          </p:nvPr>
        </p:nvSpPr>
        <p:spPr>
          <a:xfrm>
            <a:off x="863600" y="2672840"/>
            <a:ext cx="10515600" cy="1325563"/>
          </a:xfrm>
          <a:prstGeom prst="rect">
            <a:avLst/>
          </a:prstGeom>
        </p:spPr>
        <p:txBody>
          <a:bodyPr anchor="b" anchorCtr="0"/>
          <a:lstStyle/>
          <a:p>
            <a:pPr algn="ctr"/>
            <a:r>
              <a:rPr lang="en-DE" sz="6000" b="1" dirty="0">
                <a:solidFill>
                  <a:srgbClr val="346296"/>
                </a:solidFill>
                <a:latin typeface="Segoe UI Light" panose="020B0502040204020203" pitchFamily="34" charset="0"/>
                <a:cs typeface="Segoe UI Light" panose="020B0502040204020203" pitchFamily="34" charset="0"/>
              </a:rPr>
              <a:t>N</a:t>
            </a:r>
            <a:r>
              <a:rPr lang="en-US" sz="6000" b="1" dirty="0" err="1">
                <a:solidFill>
                  <a:srgbClr val="346296"/>
                </a:solidFill>
                <a:latin typeface="Segoe UI Light" panose="020B0502040204020203" pitchFamily="34" charset="0"/>
                <a:cs typeface="Segoe UI Light" panose="020B0502040204020203" pitchFamily="34" charset="0"/>
              </a:rPr>
              <a:t>ext</a:t>
            </a:r>
            <a:r>
              <a:rPr lang="en-US" sz="6000" b="1" dirty="0">
                <a:solidFill>
                  <a:srgbClr val="346296"/>
                </a:solidFill>
                <a:latin typeface="Segoe UI Light" panose="020B0502040204020203" pitchFamily="34" charset="0"/>
                <a:cs typeface="Segoe UI Light" panose="020B0502040204020203" pitchFamily="34" charset="0"/>
              </a:rPr>
              <a:t> Up:</a:t>
            </a:r>
            <a:endParaRPr lang="en-DE" sz="6000" b="1" dirty="0">
              <a:solidFill>
                <a:srgbClr val="346296"/>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315886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a:bodyPr>
          <a:lstStyle/>
          <a:p>
            <a:r>
              <a:rPr lang="en-US" dirty="0" err="1"/>
              <a:t>RSJobs</a:t>
            </a:r>
            <a:endParaRPr lang="en-GB" dirty="0"/>
          </a:p>
        </p:txBody>
      </p:sp>
      <p:sp>
        <p:nvSpPr>
          <p:cNvPr id="5" name="Content Placeholder 4">
            <a:extLst>
              <a:ext uri="{FF2B5EF4-FFF2-40B4-BE49-F238E27FC236}">
                <a16:creationId xmlns:a16="http://schemas.microsoft.com/office/drawing/2014/main" id="{BB458964-B56A-BF97-0532-0A313AD1F2D3}"/>
              </a:ext>
            </a:extLst>
          </p:cNvPr>
          <p:cNvSpPr>
            <a:spLocks noGrp="1"/>
          </p:cNvSpPr>
          <p:nvPr>
            <p:ph idx="1"/>
          </p:nvPr>
        </p:nvSpPr>
        <p:spPr/>
        <p:txBody>
          <a:bodyPr>
            <a:noAutofit/>
          </a:bodyPr>
          <a:lstStyle/>
          <a:p>
            <a:r>
              <a:rPr lang="en-US" sz="2800" b="1" dirty="0"/>
              <a:t>Performance</a:t>
            </a:r>
          </a:p>
          <a:p>
            <a:pPr lvl="1"/>
            <a:r>
              <a:rPr lang="en-US" sz="2800" dirty="0"/>
              <a:t>Utilizes </a:t>
            </a:r>
            <a:r>
              <a:rPr lang="en-US" sz="2800" dirty="0" err="1"/>
              <a:t>runspaces</a:t>
            </a:r>
            <a:r>
              <a:rPr lang="en-US" sz="2800" dirty="0"/>
              <a:t>, which are lighter and faster than traditional PowerShell jobs.</a:t>
            </a:r>
          </a:p>
          <a:p>
            <a:r>
              <a:rPr lang="en-US" sz="2800" b="1" dirty="0"/>
              <a:t>Scalability</a:t>
            </a:r>
          </a:p>
          <a:p>
            <a:pPr lvl="1"/>
            <a:r>
              <a:rPr lang="en-US" sz="2800" dirty="0"/>
              <a:t>Efficiently supports running a large number of jobs</a:t>
            </a:r>
          </a:p>
          <a:p>
            <a:r>
              <a:rPr lang="en-US" sz="2800" b="1" dirty="0"/>
              <a:t>Ease of Use</a:t>
            </a:r>
            <a:r>
              <a:rPr lang="en-US" sz="2800" dirty="0"/>
              <a:t> </a:t>
            </a:r>
          </a:p>
          <a:p>
            <a:pPr lvl="1"/>
            <a:r>
              <a:rPr lang="en-US" sz="2800" dirty="0"/>
              <a:t>Simplifies the process of creating and managing </a:t>
            </a:r>
            <a:r>
              <a:rPr lang="en-US" sz="2800" dirty="0" err="1"/>
              <a:t>runspaces</a:t>
            </a:r>
            <a:r>
              <a:rPr lang="en-US" sz="2800" dirty="0"/>
              <a:t>.</a:t>
            </a:r>
          </a:p>
          <a:p>
            <a:r>
              <a:rPr lang="en-US" sz="2800" b="1" dirty="0"/>
              <a:t>Extended Functionality</a:t>
            </a:r>
            <a:r>
              <a:rPr lang="en-US" sz="2800" dirty="0"/>
              <a:t> </a:t>
            </a:r>
          </a:p>
          <a:p>
            <a:pPr lvl="1"/>
            <a:r>
              <a:rPr lang="en-US" sz="2800" dirty="0"/>
              <a:t>Offers additional features like throttling, event handling, and job dependencies.</a:t>
            </a:r>
          </a:p>
          <a:p>
            <a:endParaRPr lang="en-US" sz="2800" dirty="0"/>
          </a:p>
        </p:txBody>
      </p:sp>
    </p:spTree>
    <p:extLst>
      <p:ext uri="{BB962C8B-B14F-4D97-AF65-F5344CB8AC3E}">
        <p14:creationId xmlns:p14="http://schemas.microsoft.com/office/powerpoint/2010/main" val="39000952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20036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a:bodyPr>
          <a:lstStyle/>
          <a:p>
            <a:r>
              <a:rPr lang="en-US" dirty="0" err="1"/>
              <a:t>ThreadJobs</a:t>
            </a:r>
            <a:endParaRPr lang="en-GB" dirty="0"/>
          </a:p>
        </p:txBody>
      </p:sp>
      <p:sp>
        <p:nvSpPr>
          <p:cNvPr id="5" name="Content Placeholder 4">
            <a:extLst>
              <a:ext uri="{FF2B5EF4-FFF2-40B4-BE49-F238E27FC236}">
                <a16:creationId xmlns:a16="http://schemas.microsoft.com/office/drawing/2014/main" id="{BB458964-B56A-BF97-0532-0A313AD1F2D3}"/>
              </a:ext>
            </a:extLst>
          </p:cNvPr>
          <p:cNvSpPr>
            <a:spLocks noGrp="1"/>
          </p:cNvSpPr>
          <p:nvPr>
            <p:ph idx="1"/>
          </p:nvPr>
        </p:nvSpPr>
        <p:spPr/>
        <p:txBody>
          <a:bodyPr>
            <a:noAutofit/>
          </a:bodyPr>
          <a:lstStyle/>
          <a:p>
            <a:r>
              <a:rPr lang="en-US" sz="2800" b="1" dirty="0"/>
              <a:t>Efficiency</a:t>
            </a:r>
          </a:p>
          <a:p>
            <a:pPr lvl="1"/>
            <a:r>
              <a:rPr lang="en-US" sz="2400" dirty="0"/>
              <a:t>Thread jobs use threads from the .NET </a:t>
            </a:r>
            <a:r>
              <a:rPr lang="en-US" sz="2400" dirty="0" err="1"/>
              <a:t>ThreadPool</a:t>
            </a:r>
            <a:r>
              <a:rPr lang="en-US" sz="2400" dirty="0"/>
              <a:t>, making them more efficient and quicker to start than process-based jobs.</a:t>
            </a:r>
          </a:p>
          <a:p>
            <a:r>
              <a:rPr lang="en-US" sz="2800" b="1" dirty="0"/>
              <a:t>Lightweight</a:t>
            </a:r>
          </a:p>
          <a:p>
            <a:pPr lvl="1"/>
            <a:r>
              <a:rPr lang="en-US" sz="2400" dirty="0"/>
              <a:t>They consume fewer resources compared to traditional PowerShell jobs. Extended Functionality </a:t>
            </a:r>
          </a:p>
          <a:p>
            <a:r>
              <a:rPr lang="en-US" sz="2800" b="1" dirty="0"/>
              <a:t>Concurrency</a:t>
            </a:r>
            <a:r>
              <a:rPr lang="en-US" sz="2800" dirty="0"/>
              <a:t> </a:t>
            </a:r>
          </a:p>
          <a:p>
            <a:pPr lvl="1"/>
            <a:r>
              <a:rPr lang="en-US" sz="2400" dirty="0"/>
              <a:t>Ideal for scenarios requiring parallel processing of tasks within the same PowerShell session.</a:t>
            </a:r>
          </a:p>
        </p:txBody>
      </p:sp>
    </p:spTree>
    <p:extLst>
      <p:ext uri="{BB962C8B-B14F-4D97-AF65-F5344CB8AC3E}">
        <p14:creationId xmlns:p14="http://schemas.microsoft.com/office/powerpoint/2010/main" val="15408136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902495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a:bodyPr>
          <a:lstStyle/>
          <a:p>
            <a:r>
              <a:rPr lang="en-US"/>
              <a:t>Let's talk </a:t>
            </a:r>
            <a:r>
              <a:rPr lang="en-US" dirty="0"/>
              <a:t>about safety</a:t>
            </a:r>
            <a:endParaRPr lang="en-GB" dirty="0"/>
          </a:p>
        </p:txBody>
      </p:sp>
      <p:pic>
        <p:nvPicPr>
          <p:cNvPr id="11" name="Content Placeholder 10" descr="A video game screen with text&#10;&#10;Description automatically generated">
            <a:extLst>
              <a:ext uri="{FF2B5EF4-FFF2-40B4-BE49-F238E27FC236}">
                <a16:creationId xmlns:a16="http://schemas.microsoft.com/office/drawing/2014/main" id="{B2A95A4A-ADBD-4736-51BF-50E56C7907F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14930" y="1825625"/>
            <a:ext cx="6962140" cy="4351338"/>
          </a:xfrm>
        </p:spPr>
      </p:pic>
      <p:pic>
        <p:nvPicPr>
          <p:cNvPr id="13" name="Picture 12">
            <a:extLst>
              <a:ext uri="{FF2B5EF4-FFF2-40B4-BE49-F238E27FC236}">
                <a16:creationId xmlns:a16="http://schemas.microsoft.com/office/drawing/2014/main" id="{58BF053F-9D38-7386-47E9-5A4E591E2996}"/>
              </a:ext>
            </a:extLst>
          </p:cNvPr>
          <p:cNvPicPr>
            <a:picLocks noChangeAspect="1"/>
          </p:cNvPicPr>
          <p:nvPr/>
        </p:nvPicPr>
        <p:blipFill>
          <a:blip r:embed="rId3"/>
          <a:stretch>
            <a:fillRect/>
          </a:stretch>
        </p:blipFill>
        <p:spPr>
          <a:xfrm>
            <a:off x="599540" y="4258543"/>
            <a:ext cx="10992920" cy="731468"/>
          </a:xfrm>
          <a:prstGeom prst="rect">
            <a:avLst/>
          </a:prstGeom>
        </p:spPr>
      </p:pic>
    </p:spTree>
    <p:extLst>
      <p:ext uri="{BB962C8B-B14F-4D97-AF65-F5344CB8AC3E}">
        <p14:creationId xmlns:p14="http://schemas.microsoft.com/office/powerpoint/2010/main" val="19370112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063F7B61-5334-421F-9456-A905D333F4B3}"/>
              </a:ext>
            </a:extLst>
          </p:cNvPr>
          <p:cNvSpPr txBox="1">
            <a:spLocks/>
          </p:cNvSpPr>
          <p:nvPr/>
        </p:nvSpPr>
        <p:spPr>
          <a:xfrm>
            <a:off x="831850" y="529389"/>
            <a:ext cx="10515600" cy="10046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b="1" kern="1200">
                <a:solidFill>
                  <a:srgbClr val="3B2B46"/>
                </a:solidFill>
                <a:latin typeface="+mj-lt"/>
                <a:ea typeface="+mj-ea"/>
                <a:cs typeface="+mj-cs"/>
              </a:defRPr>
            </a:lvl1pPr>
          </a:lstStyle>
          <a:p>
            <a:r>
              <a:rPr lang="en-GB"/>
              <a:t>Q&amp;A</a:t>
            </a:r>
          </a:p>
        </p:txBody>
      </p:sp>
      <p:sp>
        <p:nvSpPr>
          <p:cNvPr id="10" name="Text Placeholder 4">
            <a:extLst>
              <a:ext uri="{FF2B5EF4-FFF2-40B4-BE49-F238E27FC236}">
                <a16:creationId xmlns:a16="http://schemas.microsoft.com/office/drawing/2014/main" id="{E7911686-C4FE-022C-2490-99F4F5BFDF39}"/>
              </a:ext>
            </a:extLst>
          </p:cNvPr>
          <p:cNvSpPr txBox="1">
            <a:spLocks/>
          </p:cNvSpPr>
          <p:nvPr/>
        </p:nvSpPr>
        <p:spPr>
          <a:xfrm>
            <a:off x="831850" y="1653758"/>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GB"/>
              <a:t>15 minutes</a:t>
            </a:r>
          </a:p>
        </p:txBody>
      </p:sp>
      <p:pic>
        <p:nvPicPr>
          <p:cNvPr id="2" name="Picture 2">
            <a:extLst>
              <a:ext uri="{FF2B5EF4-FFF2-40B4-BE49-F238E27FC236}">
                <a16:creationId xmlns:a16="http://schemas.microsoft.com/office/drawing/2014/main" id="{04697E65-3DA9-6EF3-472C-734FB98C3839}"/>
              </a:ext>
            </a:extLst>
          </p:cNvPr>
          <p:cNvPicPr>
            <a:picLocks noChangeAspect="1"/>
          </p:cNvPicPr>
          <p:nvPr/>
        </p:nvPicPr>
        <p:blipFill>
          <a:blip r:embed="rId2"/>
          <a:stretch>
            <a:fillRect/>
          </a:stretch>
        </p:blipFill>
        <p:spPr>
          <a:xfrm>
            <a:off x="2731477" y="1770873"/>
            <a:ext cx="6729046" cy="35917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34842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1">
            <a:extLst>
              <a:ext uri="{FF2B5EF4-FFF2-40B4-BE49-F238E27FC236}">
                <a16:creationId xmlns:a16="http://schemas.microsoft.com/office/drawing/2014/main" id="{82643D59-896E-68AE-5BCA-3F8558F198EF}"/>
              </a:ext>
            </a:extLst>
          </p:cNvPr>
          <p:cNvSpPr txBox="1">
            <a:spLocks/>
          </p:cNvSpPr>
          <p:nvPr/>
        </p:nvSpPr>
        <p:spPr>
          <a:xfrm>
            <a:off x="838200" y="365125"/>
            <a:ext cx="97332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a:t>3</a:t>
            </a:r>
            <a:endParaRPr lang="en-GB"/>
          </a:p>
        </p:txBody>
      </p:sp>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3</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2970004164"/>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2</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986012733"/>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latin typeface="Stencil" panose="040409050D0802020404" pitchFamily="82" charset="0"/>
              </a:rPr>
              <a:t>1</a:t>
            </a:r>
            <a:endParaRPr lang="en-DE" sz="25000">
              <a:latin typeface="Stencil" panose="040409050D0802020404" pitchFamily="82" charset="0"/>
            </a:endParaRPr>
          </a:p>
        </p:txBody>
      </p:sp>
    </p:spTree>
    <p:extLst>
      <p:ext uri="{BB962C8B-B14F-4D97-AF65-F5344CB8AC3E}">
        <p14:creationId xmlns:p14="http://schemas.microsoft.com/office/powerpoint/2010/main" val="73231530"/>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FB22B504-146E-1966-17CE-BB797BC6083D}"/>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t>Christian Ritter</a:t>
            </a:r>
            <a:endParaRPr lang="en-GB" b="1" i="1" dirty="0"/>
          </a:p>
        </p:txBody>
      </p:sp>
      <p:cxnSp>
        <p:nvCxnSpPr>
          <p:cNvPr id="6" name="Connecteur droit 5">
            <a:extLst>
              <a:ext uri="{FF2B5EF4-FFF2-40B4-BE49-F238E27FC236}">
                <a16:creationId xmlns:a16="http://schemas.microsoft.com/office/drawing/2014/main" id="{A169C0FB-08C4-E3EC-573C-91852880EBAA}"/>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4" name="Titel 3">
            <a:extLst>
              <a:ext uri="{FF2B5EF4-FFF2-40B4-BE49-F238E27FC236}">
                <a16:creationId xmlns:a16="http://schemas.microsoft.com/office/drawing/2014/main" id="{0E2348EB-2258-5792-670F-322202E630B4}"/>
              </a:ext>
            </a:extLst>
          </p:cNvPr>
          <p:cNvSpPr>
            <a:spLocks noGrp="1"/>
          </p:cNvSpPr>
          <p:nvPr>
            <p:ph type="title" idx="4294967295"/>
          </p:nvPr>
        </p:nvSpPr>
        <p:spPr>
          <a:xfrm>
            <a:off x="838200" y="2666707"/>
            <a:ext cx="10515600" cy="1325563"/>
          </a:xfrm>
          <a:prstGeom prst="rect">
            <a:avLst/>
          </a:prstGeom>
        </p:spPr>
        <p:txBody>
          <a:bodyPr anchor="b" anchorCtr="0"/>
          <a:lstStyle/>
          <a:p>
            <a:pPr algn="ctr"/>
            <a:r>
              <a:rPr lang="en-US" sz="3200" i="0" dirty="0">
                <a:solidFill>
                  <a:srgbClr val="326198"/>
                </a:solidFill>
                <a:effectLst/>
                <a:highlight>
                  <a:srgbClr val="CAD4E0"/>
                </a:highlight>
                <a:latin typeface="Poppins" panose="020B0502040204020203" pitchFamily="2" charset="0"/>
              </a:rPr>
              <a:t>Exploring the World of Parall</a:t>
            </a:r>
            <a:r>
              <a:rPr lang="en-US" sz="3200" dirty="0">
                <a:solidFill>
                  <a:srgbClr val="326198"/>
                </a:solidFill>
                <a:highlight>
                  <a:srgbClr val="CAD4E0"/>
                </a:highlight>
                <a:latin typeface="Poppins" panose="020B0502040204020203" pitchFamily="2" charset="0"/>
              </a:rPr>
              <a:t>el</a:t>
            </a:r>
            <a:r>
              <a:rPr lang="en-US" sz="3200" i="0" dirty="0">
                <a:solidFill>
                  <a:srgbClr val="326198"/>
                </a:solidFill>
                <a:effectLst/>
                <a:highlight>
                  <a:srgbClr val="CAD4E0"/>
                </a:highlight>
                <a:latin typeface="Poppins" panose="020B0502040204020203" pitchFamily="2" charset="0"/>
              </a:rPr>
              <a:t>ism with PowerShell</a:t>
            </a:r>
          </a:p>
        </p:txBody>
      </p:sp>
    </p:spTree>
    <p:extLst>
      <p:ext uri="{BB962C8B-B14F-4D97-AF65-F5344CB8AC3E}">
        <p14:creationId xmlns:p14="http://schemas.microsoft.com/office/powerpoint/2010/main" val="2193816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descr="Une image contenant texte, Police, logo, Graphique&#10;&#10;Description générée automatiquement">
            <a:extLst>
              <a:ext uri="{FF2B5EF4-FFF2-40B4-BE49-F238E27FC236}">
                <a16:creationId xmlns:a16="http://schemas.microsoft.com/office/drawing/2014/main" id="{0A5C8598-C2B4-AEF3-BCA6-18E8A9AE4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4266" y="2500447"/>
            <a:ext cx="9288075" cy="2302011"/>
          </a:xfrm>
          <a:prstGeom prst="rect">
            <a:avLst/>
          </a:prstGeom>
        </p:spPr>
      </p:pic>
      <p:sp>
        <p:nvSpPr>
          <p:cNvPr id="4" name="Titel 3">
            <a:extLst>
              <a:ext uri="{FF2B5EF4-FFF2-40B4-BE49-F238E27FC236}">
                <a16:creationId xmlns:a16="http://schemas.microsoft.com/office/drawing/2014/main" id="{D531CB4D-40EE-4CEA-4C1F-A86C158A8A50}"/>
              </a:ext>
            </a:extLst>
          </p:cNvPr>
          <p:cNvSpPr>
            <a:spLocks noGrp="1"/>
          </p:cNvSpPr>
          <p:nvPr>
            <p:ph type="title" idx="4294967295"/>
          </p:nvPr>
        </p:nvSpPr>
        <p:spPr>
          <a:xfrm>
            <a:off x="1009061" y="630961"/>
            <a:ext cx="9733280" cy="1325563"/>
          </a:xfrm>
        </p:spPr>
        <p:txBody>
          <a:bodyPr/>
          <a:lstStyle/>
          <a:p>
            <a:pPr rtl="0" eaLnBrk="1" latinLnBrk="0" hangingPunct="1"/>
            <a:r>
              <a:rPr lang="fr-FR" sz="4000" b="1" kern="1200">
                <a:solidFill>
                  <a:srgbClr val="346296"/>
                </a:solidFill>
                <a:effectLst/>
                <a:latin typeface="Calibri" panose="020F0502020204030204" pitchFamily="34" charset="0"/>
                <a:ea typeface="+mn-ea"/>
                <a:cs typeface="+mn-cs"/>
              </a:rPr>
              <a:t>Many thanks to our sponsors:</a:t>
            </a:r>
            <a:endParaRPr lang="en-DE"/>
          </a:p>
        </p:txBody>
      </p:sp>
    </p:spTree>
    <p:extLst>
      <p:ext uri="{BB962C8B-B14F-4D97-AF65-F5344CB8AC3E}">
        <p14:creationId xmlns:p14="http://schemas.microsoft.com/office/powerpoint/2010/main" val="398483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group of people in blue overalls&#10;&#10;Description automatically generated">
            <a:extLst>
              <a:ext uri="{FF2B5EF4-FFF2-40B4-BE49-F238E27FC236}">
                <a16:creationId xmlns:a16="http://schemas.microsoft.com/office/drawing/2014/main" id="{9266AA62-2687-8489-7734-73AC3E83625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 r="-1588" b="12118"/>
          <a:stretch/>
        </p:blipFill>
        <p:spPr>
          <a:xfrm>
            <a:off x="3578538" y="847814"/>
            <a:ext cx="5182690" cy="5162371"/>
          </a:xfrm>
        </p:spPr>
      </p:pic>
    </p:spTree>
    <p:extLst>
      <p:ext uri="{BB962C8B-B14F-4D97-AF65-F5344CB8AC3E}">
        <p14:creationId xmlns:p14="http://schemas.microsoft.com/office/powerpoint/2010/main" val="485047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93312970-1382-905E-DF3A-5D367E6E7736}"/>
              </a:ext>
            </a:extLst>
          </p:cNvPr>
          <p:cNvSpPr txBox="1">
            <a:spLocks/>
          </p:cNvSpPr>
          <p:nvPr/>
        </p:nvSpPr>
        <p:spPr>
          <a:xfrm>
            <a:off x="3467314" y="1852863"/>
            <a:ext cx="7886486" cy="4324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endParaRPr lang="en-US" dirty="0"/>
          </a:p>
        </p:txBody>
      </p:sp>
      <p:pic>
        <p:nvPicPr>
          <p:cNvPr id="7" name="Image 6">
            <a:extLst>
              <a:ext uri="{FF2B5EF4-FFF2-40B4-BE49-F238E27FC236}">
                <a16:creationId xmlns:a16="http://schemas.microsoft.com/office/drawing/2014/main" id="{E0497245-7D7D-1C42-5E95-91C0ECE73AD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637" y="2071445"/>
            <a:ext cx="3367307" cy="3367307"/>
          </a:xfrm>
          <a:prstGeom prst="ellipse">
            <a:avLst/>
          </a:prstGeom>
          <a:ln w="3175" cap="rnd">
            <a:noFill/>
          </a:ln>
          <a:effectLst/>
          <a:scene3d>
            <a:camera prst="orthographicFront"/>
            <a:lightRig rig="contrasting" dir="t">
              <a:rot lat="0" lon="0" rev="3000000"/>
            </a:lightRig>
          </a:scene3d>
          <a:sp3d contourW="7620">
            <a:bevelT w="95250" h="31750"/>
            <a:contourClr>
              <a:srgbClr val="333333"/>
            </a:contourClr>
          </a:sp3d>
        </p:spPr>
      </p:pic>
      <p:sp>
        <p:nvSpPr>
          <p:cNvPr id="2" name="Titel 1">
            <a:extLst>
              <a:ext uri="{FF2B5EF4-FFF2-40B4-BE49-F238E27FC236}">
                <a16:creationId xmlns:a16="http://schemas.microsoft.com/office/drawing/2014/main" id="{B63F84C9-7486-D81C-EDE7-12CE856D5B81}"/>
              </a:ext>
            </a:extLst>
          </p:cNvPr>
          <p:cNvSpPr>
            <a:spLocks noGrp="1"/>
          </p:cNvSpPr>
          <p:nvPr>
            <p:ph type="title"/>
          </p:nvPr>
        </p:nvSpPr>
        <p:spPr>
          <a:xfrm>
            <a:off x="3467312" y="324852"/>
            <a:ext cx="7886485" cy="1325563"/>
          </a:xfrm>
        </p:spPr>
        <p:txBody>
          <a:bodyPr>
            <a:noAutofit/>
          </a:bodyPr>
          <a:lstStyle/>
          <a:p>
            <a:r>
              <a:rPr lang="de-DE" sz="4800" dirty="0">
                <a:solidFill>
                  <a:srgbClr val="346296"/>
                </a:solidFill>
                <a:latin typeface="+mn-lt"/>
                <a:ea typeface="+mn-ea"/>
                <a:cs typeface="+mn-cs"/>
              </a:rPr>
              <a:t>&gt;_ (GET-Speaker).</a:t>
            </a:r>
            <a:r>
              <a:rPr lang="de-DE" sz="4800" dirty="0" err="1">
                <a:solidFill>
                  <a:srgbClr val="346296"/>
                </a:solidFill>
                <a:latin typeface="+mn-lt"/>
                <a:ea typeface="+mn-ea"/>
                <a:cs typeface="+mn-cs"/>
              </a:rPr>
              <a:t>FullDetails</a:t>
            </a:r>
            <a:br>
              <a:rPr lang="de-DE" sz="4800" dirty="0">
                <a:solidFill>
                  <a:srgbClr val="346296"/>
                </a:solidFill>
                <a:latin typeface="+mn-lt"/>
                <a:ea typeface="+mn-ea"/>
                <a:cs typeface="+mn-cs"/>
              </a:rPr>
            </a:br>
            <a:endParaRPr lang="en-DE" sz="4800" dirty="0">
              <a:solidFill>
                <a:srgbClr val="346296"/>
              </a:solidFill>
              <a:latin typeface="+mn-lt"/>
              <a:ea typeface="+mn-ea"/>
              <a:cs typeface="+mn-cs"/>
            </a:endParaRPr>
          </a:p>
        </p:txBody>
      </p:sp>
      <p:pic>
        <p:nvPicPr>
          <p:cNvPr id="11" name="Picture 10">
            <a:extLst>
              <a:ext uri="{FF2B5EF4-FFF2-40B4-BE49-F238E27FC236}">
                <a16:creationId xmlns:a16="http://schemas.microsoft.com/office/drawing/2014/main" id="{E6FA4043-AAE9-FB67-33C9-144DCBE3193F}"/>
              </a:ext>
            </a:extLst>
          </p:cNvPr>
          <p:cNvPicPr>
            <a:picLocks noChangeAspect="1"/>
          </p:cNvPicPr>
          <p:nvPr/>
        </p:nvPicPr>
        <p:blipFill>
          <a:blip r:embed="rId3"/>
          <a:stretch>
            <a:fillRect/>
          </a:stretch>
        </p:blipFill>
        <p:spPr>
          <a:xfrm>
            <a:off x="2431142" y="1929455"/>
            <a:ext cx="9681803" cy="3651288"/>
          </a:xfrm>
          <a:prstGeom prst="rect">
            <a:avLst/>
          </a:prstGeom>
        </p:spPr>
      </p:pic>
    </p:spTree>
    <p:extLst>
      <p:ext uri="{BB962C8B-B14F-4D97-AF65-F5344CB8AC3E}">
        <p14:creationId xmlns:p14="http://schemas.microsoft.com/office/powerpoint/2010/main" val="751095604"/>
      </p:ext>
    </p:extLst>
  </p:cSld>
  <p:clrMapOvr>
    <a:masterClrMapping/>
  </p:clrMapOvr>
</p:sld>
</file>

<file path=ppt/theme/theme1.xml><?xml version="1.0" encoding="utf-8"?>
<a:theme xmlns:a="http://schemas.openxmlformats.org/drawingml/2006/main" name="Tit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Speaker's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t">
  <a:themeElements>
    <a:clrScheme name="PSConfEU">
      <a:dk1>
        <a:sysClr val="windowText" lastClr="000000"/>
      </a:dk1>
      <a:lt1>
        <a:sysClr val="window" lastClr="FFFFFF"/>
      </a:lt1>
      <a:dk2>
        <a:srgbClr val="44546A"/>
      </a:dk2>
      <a:lt2>
        <a:srgbClr val="E7E6E6"/>
      </a:lt2>
      <a:accent1>
        <a:srgbClr val="326198"/>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PSConfEU202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65209AEF8DBB7418260C2A216A09DE4" ma:contentTypeVersion="13" ma:contentTypeDescription="Crée un document." ma:contentTypeScope="" ma:versionID="aacbea182e442c081ba3c266ed8afaf1">
  <xsd:schema xmlns:xsd="http://www.w3.org/2001/XMLSchema" xmlns:xs="http://www.w3.org/2001/XMLSchema" xmlns:p="http://schemas.microsoft.com/office/2006/metadata/properties" xmlns:ns2="2347cc20-e10c-452d-848a-c18e83138525" xmlns:ns3="85c0ce47-fe9c-4809-bf88-519c39a738e6" targetNamespace="http://schemas.microsoft.com/office/2006/metadata/properties" ma:root="true" ma:fieldsID="fe2d8c2794f7059c45f035c586269f9a" ns2:_="" ns3:_="">
    <xsd:import namespace="2347cc20-e10c-452d-848a-c18e83138525"/>
    <xsd:import namespace="85c0ce47-fe9c-4809-bf88-519c39a738e6"/>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Location"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47cc20-e10c-452d-848a-c18e83138525"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Balises d’images" ma:readOnly="false" ma:fieldId="{5cf76f15-5ced-4ddc-b409-7134ff3c332f}" ma:taxonomyMulti="true" ma:sspId="bd613703-4b30-4a23-b3bf-9e58a81c4af7"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5c0ce47-fe9c-4809-bf88-519c39a738e6"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b00c35df-3d68-4454-bcf4-f7f3572bf991}" ma:internalName="TaxCatchAll" ma:showField="CatchAllData" ma:web="85c0ce47-fe9c-4809-bf88-519c39a738e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2347cc20-e10c-452d-848a-c18e83138525">
      <Terms xmlns="http://schemas.microsoft.com/office/infopath/2007/PartnerControls"/>
    </lcf76f155ced4ddcb4097134ff3c332f>
    <TaxCatchAll xmlns="85c0ce47-fe9c-4809-bf88-519c39a738e6" xsi:nil="true"/>
  </documentManagement>
</p:properties>
</file>

<file path=customXml/itemProps1.xml><?xml version="1.0" encoding="utf-8"?>
<ds:datastoreItem xmlns:ds="http://schemas.openxmlformats.org/officeDocument/2006/customXml" ds:itemID="{2D49AF2C-D145-4497-874A-78CB337234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47cc20-e10c-452d-848a-c18e83138525"/>
    <ds:schemaRef ds:uri="85c0ce47-fe9c-4809-bf88-519c39a73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7D9B22B-F436-4FE5-B6C0-65AB2260F593}">
  <ds:schemaRefs>
    <ds:schemaRef ds:uri="http://schemas.microsoft.com/sharepoint/v3/contenttype/forms"/>
  </ds:schemaRefs>
</ds:datastoreItem>
</file>

<file path=customXml/itemProps3.xml><?xml version="1.0" encoding="utf-8"?>
<ds:datastoreItem xmlns:ds="http://schemas.openxmlformats.org/officeDocument/2006/customXml" ds:itemID="{AA9C06E3-346E-408E-B352-32E922A070CE}">
  <ds:schemaRefs>
    <ds:schemaRef ds:uri="http://schemas.microsoft.com/office/2006/metadata/properties"/>
    <ds:schemaRef ds:uri="http://schemas.microsoft.com/office/infopath/2007/PartnerControls"/>
    <ds:schemaRef ds:uri="2347cc20-e10c-452d-848a-c18e83138525"/>
    <ds:schemaRef ds:uri="85c0ce47-fe9c-4809-bf88-519c39a738e6"/>
  </ds:schemaRefs>
</ds:datastoreItem>
</file>

<file path=docMetadata/LabelInfo.xml><?xml version="1.0" encoding="utf-8"?>
<clbl:labelList xmlns:clbl="http://schemas.microsoft.com/office/2020/mipLabelMetadata">
  <clbl:label id="{becc4b9d-b959-4616-ba19-ad7fb8d41075}" enabled="0" method="" siteId="{becc4b9d-b959-4616-ba19-ad7fb8d41075}" removed="1"/>
</clbl:labelList>
</file>

<file path=docProps/app.xml><?xml version="1.0" encoding="utf-8"?>
<Properties xmlns="http://schemas.openxmlformats.org/officeDocument/2006/extended-properties" xmlns:vt="http://schemas.openxmlformats.org/officeDocument/2006/docPropsVTypes">
  <TotalTime>0</TotalTime>
  <Words>1070</Words>
  <Application>Microsoft Office PowerPoint</Application>
  <PresentationFormat>Widescreen</PresentationFormat>
  <Paragraphs>132</Paragraphs>
  <Slides>25</Slides>
  <Notes>7</Notes>
  <HiddenSlides>1</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25</vt:i4>
      </vt:variant>
    </vt:vector>
  </HeadingPairs>
  <TitlesOfParts>
    <vt:vector size="37" baseType="lpstr">
      <vt:lpstr>Aptos</vt:lpstr>
      <vt:lpstr>Arial</vt:lpstr>
      <vt:lpstr>Calibri</vt:lpstr>
      <vt:lpstr>Poppins</vt:lpstr>
      <vt:lpstr>Segoe UI</vt:lpstr>
      <vt:lpstr>Segoe UI Light</vt:lpstr>
      <vt:lpstr>Stencil</vt:lpstr>
      <vt:lpstr>Wingdings</vt:lpstr>
      <vt:lpstr>Title</vt:lpstr>
      <vt:lpstr>Blank</vt:lpstr>
      <vt:lpstr>Speaker's slide</vt:lpstr>
      <vt:lpstr>Content</vt:lpstr>
      <vt:lpstr>README</vt:lpstr>
      <vt:lpstr>Next Up:</vt:lpstr>
      <vt:lpstr>3</vt:lpstr>
      <vt:lpstr>2</vt:lpstr>
      <vt:lpstr>1</vt:lpstr>
      <vt:lpstr>Exploring the World of Parallelism with PowerShell</vt:lpstr>
      <vt:lpstr>Many thanks to our sponsors:</vt:lpstr>
      <vt:lpstr>PowerPoint Presentation</vt:lpstr>
      <vt:lpstr>&gt;_ (GET-Speaker).FullDetails </vt:lpstr>
      <vt:lpstr>Disclaimer:  Or get things straightened first</vt:lpstr>
      <vt:lpstr>PowerPoint Presentation</vt:lpstr>
      <vt:lpstr>Methods we will focus:</vt:lpstr>
      <vt:lpstr>Jobs</vt:lpstr>
      <vt:lpstr>Demos</vt:lpstr>
      <vt:lpstr>Foreach-Object –Parallel</vt:lpstr>
      <vt:lpstr>Foreach-Object –Parallel</vt:lpstr>
      <vt:lpstr>Demos</vt:lpstr>
      <vt:lpstr>RunSpaces</vt:lpstr>
      <vt:lpstr>Demos</vt:lpstr>
      <vt:lpstr>RSJobs</vt:lpstr>
      <vt:lpstr>Demos</vt:lpstr>
      <vt:lpstr>ThreadJobs</vt:lpstr>
      <vt:lpstr>Demos</vt:lpstr>
      <vt:lpstr>Let's talk about safety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2024-03-26T13:08:23Z</dcterms:created>
  <dcterms:modified xsi:type="dcterms:W3CDTF">2024-06-17T19:15:19Z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0x010100465209AEF8DBB7418260C2A216A09DE4</vt:lpwstr>
  </property>
</Properties>
</file>

<file path=docProps/thumbnail.jpeg>
</file>